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theme/theme1.xml" ContentType="application/vnd.openxmlformats-officedocument.theme+xml"/>
  <Override PartName="/ppt/diagrams/colors2.xml" ContentType="application/vnd.openxmlformats-officedocument.drawingml.diagramColors+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2" r:id="rId1"/>
  </p:sldMasterIdLst>
  <p:notesMasterIdLst>
    <p:notesMasterId r:id="rId45"/>
  </p:notesMasterIdLst>
  <p:sldIdLst>
    <p:sldId id="256" r:id="rId2"/>
    <p:sldId id="300" r:id="rId3"/>
    <p:sldId id="339" r:id="rId4"/>
    <p:sldId id="301" r:id="rId5"/>
    <p:sldId id="469" r:id="rId6"/>
    <p:sldId id="289" r:id="rId7"/>
    <p:sldId id="303" r:id="rId8"/>
    <p:sldId id="258" r:id="rId9"/>
    <p:sldId id="304" r:id="rId10"/>
    <p:sldId id="305" r:id="rId11"/>
    <p:sldId id="462" r:id="rId12"/>
    <p:sldId id="465" r:id="rId13"/>
    <p:sldId id="466" r:id="rId14"/>
    <p:sldId id="467" r:id="rId15"/>
    <p:sldId id="468" r:id="rId16"/>
    <p:sldId id="470" r:id="rId17"/>
    <p:sldId id="449" r:id="rId18"/>
    <p:sldId id="450" r:id="rId19"/>
    <p:sldId id="302" r:id="rId20"/>
    <p:sldId id="457" r:id="rId21"/>
    <p:sldId id="472" r:id="rId22"/>
    <p:sldId id="451" r:id="rId23"/>
    <p:sldId id="452" r:id="rId24"/>
    <p:sldId id="453" r:id="rId25"/>
    <p:sldId id="464" r:id="rId26"/>
    <p:sldId id="454" r:id="rId27"/>
    <p:sldId id="455" r:id="rId28"/>
    <p:sldId id="456" r:id="rId29"/>
    <p:sldId id="463" r:id="rId30"/>
    <p:sldId id="459" r:id="rId31"/>
    <p:sldId id="280" r:id="rId32"/>
    <p:sldId id="277" r:id="rId33"/>
    <p:sldId id="272" r:id="rId34"/>
    <p:sldId id="281" r:id="rId35"/>
    <p:sldId id="273" r:id="rId36"/>
    <p:sldId id="270" r:id="rId37"/>
    <p:sldId id="274" r:id="rId38"/>
    <p:sldId id="460" r:id="rId39"/>
    <p:sldId id="278" r:id="rId40"/>
    <p:sldId id="275" r:id="rId41"/>
    <p:sldId id="279" r:id="rId42"/>
    <p:sldId id="461" r:id="rId43"/>
    <p:sldId id="294"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6"/>
    <p:restoredTop sz="84871"/>
  </p:normalViewPr>
  <p:slideViewPr>
    <p:cSldViewPr snapToGrid="0" snapToObjects="1">
      <p:cViewPr varScale="1">
        <p:scale>
          <a:sx n="96" d="100"/>
          <a:sy n="96" d="100"/>
        </p:scale>
        <p:origin x="1112" y="168"/>
      </p:cViewPr>
      <p:guideLst/>
    </p:cSldViewPr>
  </p:slideViewPr>
  <p:outlineViewPr>
    <p:cViewPr>
      <p:scale>
        <a:sx n="33" d="100"/>
        <a:sy n="33" d="100"/>
      </p:scale>
      <p:origin x="0" y="-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5B9A26-4352-E542-9190-F872C904170E}"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A2993286-E9C9-6D45-A2B9-77F0F6520FA3}">
      <dgm:prSet phldrT="[Text]"/>
      <dgm:spPr/>
      <dgm:t>
        <a:bodyPr/>
        <a:lstStyle/>
        <a:p>
          <a:r>
            <a:rPr lang="en-US" dirty="0"/>
            <a:t>Reliably and securely maintained</a:t>
          </a:r>
        </a:p>
      </dgm:t>
    </dgm:pt>
    <dgm:pt modelId="{CC273D9F-AC25-3F46-A77F-45A7DFD8739A}" type="parTrans" cxnId="{1FB219A5-F709-114B-B242-328833F0C5F4}">
      <dgm:prSet/>
      <dgm:spPr/>
      <dgm:t>
        <a:bodyPr/>
        <a:lstStyle/>
        <a:p>
          <a:endParaRPr lang="en-US"/>
        </a:p>
      </dgm:t>
    </dgm:pt>
    <dgm:pt modelId="{6A7A89F8-E83C-F84A-96A6-618B07913553}" type="sibTrans" cxnId="{1FB219A5-F709-114B-B242-328833F0C5F4}">
      <dgm:prSet/>
      <dgm:spPr/>
      <dgm:t>
        <a:bodyPr/>
        <a:lstStyle/>
        <a:p>
          <a:endParaRPr lang="en-US"/>
        </a:p>
      </dgm:t>
    </dgm:pt>
    <dgm:pt modelId="{0AE655AC-D0BB-3146-B6E6-F67BB5C1A76C}">
      <dgm:prSet phldrT="[Text]"/>
      <dgm:spPr/>
      <dgm:t>
        <a:bodyPr/>
        <a:lstStyle/>
        <a:p>
          <a:r>
            <a:rPr lang="en-US" dirty="0"/>
            <a:t>Supported by processes, procedures, and tools</a:t>
          </a:r>
        </a:p>
      </dgm:t>
    </dgm:pt>
    <dgm:pt modelId="{5748E140-9C5B-1141-A793-63F538799594}" type="parTrans" cxnId="{69E1932E-5ADB-0F40-A184-397438E01EA0}">
      <dgm:prSet/>
      <dgm:spPr/>
      <dgm:t>
        <a:bodyPr/>
        <a:lstStyle/>
        <a:p>
          <a:endParaRPr lang="en-US"/>
        </a:p>
      </dgm:t>
    </dgm:pt>
    <dgm:pt modelId="{38E97A3E-3C65-9247-A824-AEFFE8231B8B}" type="sibTrans" cxnId="{69E1932E-5ADB-0F40-A184-397438E01EA0}">
      <dgm:prSet/>
      <dgm:spPr/>
      <dgm:t>
        <a:bodyPr/>
        <a:lstStyle/>
        <a:p>
          <a:endParaRPr lang="en-US"/>
        </a:p>
      </dgm:t>
    </dgm:pt>
    <dgm:pt modelId="{F150389F-233F-5E40-AA86-BD614DB45A99}">
      <dgm:prSet phldrT="[Text]"/>
      <dgm:spPr/>
      <dgm:t>
        <a:bodyPr/>
        <a:lstStyle/>
        <a:p>
          <a:r>
            <a:rPr lang="en-US" dirty="0"/>
            <a:t>Accessible and retrievable</a:t>
          </a:r>
        </a:p>
      </dgm:t>
    </dgm:pt>
    <dgm:pt modelId="{F528542F-D5E6-7742-BE9A-5DF0489E3C3C}" type="parTrans" cxnId="{FF9216A7-72C9-EA41-A1A0-73A673A42C95}">
      <dgm:prSet/>
      <dgm:spPr/>
      <dgm:t>
        <a:bodyPr/>
        <a:lstStyle/>
        <a:p>
          <a:endParaRPr lang="en-US"/>
        </a:p>
      </dgm:t>
    </dgm:pt>
    <dgm:pt modelId="{5259FF52-2896-9346-A095-05AAF0CC5C20}" type="sibTrans" cxnId="{FF9216A7-72C9-EA41-A1A0-73A673A42C95}">
      <dgm:prSet/>
      <dgm:spPr/>
      <dgm:t>
        <a:bodyPr/>
        <a:lstStyle/>
        <a:p>
          <a:endParaRPr lang="en-US"/>
        </a:p>
      </dgm:t>
    </dgm:pt>
    <dgm:pt modelId="{B1D6A91E-1B1B-C847-B598-97A5FDCCD0AA}">
      <dgm:prSet phldrT="[Text]"/>
      <dgm:spPr/>
      <dgm:t>
        <a:bodyPr/>
        <a:lstStyle/>
        <a:p>
          <a:r>
            <a:rPr lang="en-US" dirty="0"/>
            <a:t>Retained in accordance with retention schedule</a:t>
          </a:r>
        </a:p>
      </dgm:t>
    </dgm:pt>
    <dgm:pt modelId="{0CC1F9F7-F763-4A4F-A64D-9E1CCB9D7CA4}" type="parTrans" cxnId="{B87961F7-02DF-B947-9F8A-7F4C1DEBD677}">
      <dgm:prSet/>
      <dgm:spPr/>
      <dgm:t>
        <a:bodyPr/>
        <a:lstStyle/>
        <a:p>
          <a:endParaRPr lang="en-US"/>
        </a:p>
      </dgm:t>
    </dgm:pt>
    <dgm:pt modelId="{01A4D660-D526-2B47-B177-B69612D4E133}" type="sibTrans" cxnId="{B87961F7-02DF-B947-9F8A-7F4C1DEBD677}">
      <dgm:prSet/>
      <dgm:spPr/>
      <dgm:t>
        <a:bodyPr/>
        <a:lstStyle/>
        <a:p>
          <a:endParaRPr lang="en-US"/>
        </a:p>
      </dgm:t>
    </dgm:pt>
    <dgm:pt modelId="{72E6EDBE-9198-5443-A6A2-4107BF5DB7D4}">
      <dgm:prSet phldrT="[Text]"/>
      <dgm:spPr/>
      <dgm:t>
        <a:bodyPr/>
        <a:lstStyle/>
        <a:p>
          <a:r>
            <a:rPr lang="en-US" dirty="0"/>
            <a:t>Preserved appropriately</a:t>
          </a:r>
        </a:p>
      </dgm:t>
    </dgm:pt>
    <dgm:pt modelId="{EEEC957F-2336-384C-AD28-61D6C6705571}" type="parTrans" cxnId="{F275875F-9A09-2B4B-984C-92ECEB3FA8DC}">
      <dgm:prSet/>
      <dgm:spPr/>
      <dgm:t>
        <a:bodyPr/>
        <a:lstStyle/>
        <a:p>
          <a:endParaRPr lang="en-US"/>
        </a:p>
      </dgm:t>
    </dgm:pt>
    <dgm:pt modelId="{E04CB283-4979-EE4C-942A-40B097C7E95F}" type="sibTrans" cxnId="{F275875F-9A09-2B4B-984C-92ECEB3FA8DC}">
      <dgm:prSet/>
      <dgm:spPr/>
      <dgm:t>
        <a:bodyPr/>
        <a:lstStyle/>
        <a:p>
          <a:endParaRPr lang="en-US"/>
        </a:p>
      </dgm:t>
    </dgm:pt>
    <dgm:pt modelId="{1AEB84FA-83A5-7346-BD5E-A5176760761F}" type="pres">
      <dgm:prSet presAssocID="{605B9A26-4352-E542-9190-F872C904170E}" presName="Name0" presStyleCnt="0">
        <dgm:presLayoutVars>
          <dgm:chMax val="7"/>
          <dgm:chPref val="7"/>
          <dgm:dir/>
        </dgm:presLayoutVars>
      </dgm:prSet>
      <dgm:spPr/>
    </dgm:pt>
    <dgm:pt modelId="{7D0F4F8A-07CE-6043-9809-6EDF3444D601}" type="pres">
      <dgm:prSet presAssocID="{605B9A26-4352-E542-9190-F872C904170E}" presName="Name1" presStyleCnt="0"/>
      <dgm:spPr/>
    </dgm:pt>
    <dgm:pt modelId="{4939A982-08DC-3D43-9DC1-129F9213BD25}" type="pres">
      <dgm:prSet presAssocID="{605B9A26-4352-E542-9190-F872C904170E}" presName="cycle" presStyleCnt="0"/>
      <dgm:spPr/>
    </dgm:pt>
    <dgm:pt modelId="{C9138FF1-2347-4A4D-B21D-1F0E7F29B89A}" type="pres">
      <dgm:prSet presAssocID="{605B9A26-4352-E542-9190-F872C904170E}" presName="srcNode" presStyleLbl="node1" presStyleIdx="0" presStyleCnt="5"/>
      <dgm:spPr/>
    </dgm:pt>
    <dgm:pt modelId="{868421BE-C29D-E144-A027-C64BA9EBD762}" type="pres">
      <dgm:prSet presAssocID="{605B9A26-4352-E542-9190-F872C904170E}" presName="conn" presStyleLbl="parChTrans1D2" presStyleIdx="0" presStyleCnt="1"/>
      <dgm:spPr/>
    </dgm:pt>
    <dgm:pt modelId="{CFF57BDC-1841-3E42-B662-0448BC630FD0}" type="pres">
      <dgm:prSet presAssocID="{605B9A26-4352-E542-9190-F872C904170E}" presName="extraNode" presStyleLbl="node1" presStyleIdx="0" presStyleCnt="5"/>
      <dgm:spPr/>
    </dgm:pt>
    <dgm:pt modelId="{8349C678-0B07-3D43-ABCE-7E3FE206D26A}" type="pres">
      <dgm:prSet presAssocID="{605B9A26-4352-E542-9190-F872C904170E}" presName="dstNode" presStyleLbl="node1" presStyleIdx="0" presStyleCnt="5"/>
      <dgm:spPr/>
    </dgm:pt>
    <dgm:pt modelId="{154D17A1-2FDE-9E45-9CBA-DD992AB1BFF6}" type="pres">
      <dgm:prSet presAssocID="{A2993286-E9C9-6D45-A2B9-77F0F6520FA3}" presName="text_1" presStyleLbl="node1" presStyleIdx="0" presStyleCnt="5">
        <dgm:presLayoutVars>
          <dgm:bulletEnabled val="1"/>
        </dgm:presLayoutVars>
      </dgm:prSet>
      <dgm:spPr/>
    </dgm:pt>
    <dgm:pt modelId="{8CEE6745-79C5-7943-8028-841AD18EF4AD}" type="pres">
      <dgm:prSet presAssocID="{A2993286-E9C9-6D45-A2B9-77F0F6520FA3}" presName="accent_1" presStyleCnt="0"/>
      <dgm:spPr/>
    </dgm:pt>
    <dgm:pt modelId="{84D986B7-BCEB-4240-907D-4927FA28ABA9}" type="pres">
      <dgm:prSet presAssocID="{A2993286-E9C9-6D45-A2B9-77F0F6520FA3}" presName="accentRepeatNode" presStyleLbl="solidFgAcc1" presStyleIdx="0" presStyleCnt="5"/>
      <dgm:spPr/>
    </dgm:pt>
    <dgm:pt modelId="{986ED640-9FC0-734E-BF0E-F445917ED4D5}" type="pres">
      <dgm:prSet presAssocID="{B1D6A91E-1B1B-C847-B598-97A5FDCCD0AA}" presName="text_2" presStyleLbl="node1" presStyleIdx="1" presStyleCnt="5">
        <dgm:presLayoutVars>
          <dgm:bulletEnabled val="1"/>
        </dgm:presLayoutVars>
      </dgm:prSet>
      <dgm:spPr/>
    </dgm:pt>
    <dgm:pt modelId="{88DAEBB0-B2BC-F848-84E4-DFB02C4513D6}" type="pres">
      <dgm:prSet presAssocID="{B1D6A91E-1B1B-C847-B598-97A5FDCCD0AA}" presName="accent_2" presStyleCnt="0"/>
      <dgm:spPr/>
    </dgm:pt>
    <dgm:pt modelId="{48698E8B-D1E8-124F-9A17-74F2C16ED81F}" type="pres">
      <dgm:prSet presAssocID="{B1D6A91E-1B1B-C847-B598-97A5FDCCD0AA}" presName="accentRepeatNode" presStyleLbl="solidFgAcc1" presStyleIdx="1" presStyleCnt="5"/>
      <dgm:spPr/>
    </dgm:pt>
    <dgm:pt modelId="{22AB4AFB-07B1-5646-B54D-4C6BF6C11121}" type="pres">
      <dgm:prSet presAssocID="{0AE655AC-D0BB-3146-B6E6-F67BB5C1A76C}" presName="text_3" presStyleLbl="node1" presStyleIdx="2" presStyleCnt="5">
        <dgm:presLayoutVars>
          <dgm:bulletEnabled val="1"/>
        </dgm:presLayoutVars>
      </dgm:prSet>
      <dgm:spPr/>
    </dgm:pt>
    <dgm:pt modelId="{CA43B688-4884-A040-9716-2897852110C8}" type="pres">
      <dgm:prSet presAssocID="{0AE655AC-D0BB-3146-B6E6-F67BB5C1A76C}" presName="accent_3" presStyleCnt="0"/>
      <dgm:spPr/>
    </dgm:pt>
    <dgm:pt modelId="{9324E858-3F77-CE4F-A4FD-7EB280185D53}" type="pres">
      <dgm:prSet presAssocID="{0AE655AC-D0BB-3146-B6E6-F67BB5C1A76C}" presName="accentRepeatNode" presStyleLbl="solidFgAcc1" presStyleIdx="2" presStyleCnt="5"/>
      <dgm:spPr/>
    </dgm:pt>
    <dgm:pt modelId="{E6C4ACE6-E8AB-8C43-8454-4C0C4066AF72}" type="pres">
      <dgm:prSet presAssocID="{72E6EDBE-9198-5443-A6A2-4107BF5DB7D4}" presName="text_4" presStyleLbl="node1" presStyleIdx="3" presStyleCnt="5">
        <dgm:presLayoutVars>
          <dgm:bulletEnabled val="1"/>
        </dgm:presLayoutVars>
      </dgm:prSet>
      <dgm:spPr/>
    </dgm:pt>
    <dgm:pt modelId="{AEE9066C-1B0E-3945-B20C-4EE99B2E06AE}" type="pres">
      <dgm:prSet presAssocID="{72E6EDBE-9198-5443-A6A2-4107BF5DB7D4}" presName="accent_4" presStyleCnt="0"/>
      <dgm:spPr/>
    </dgm:pt>
    <dgm:pt modelId="{90BC3E79-A6D0-EC4F-AEDF-9C9AD32AE854}" type="pres">
      <dgm:prSet presAssocID="{72E6EDBE-9198-5443-A6A2-4107BF5DB7D4}" presName="accentRepeatNode" presStyleLbl="solidFgAcc1" presStyleIdx="3" presStyleCnt="5"/>
      <dgm:spPr/>
    </dgm:pt>
    <dgm:pt modelId="{C50E60AD-EF94-524B-B772-59CDDFE680DB}" type="pres">
      <dgm:prSet presAssocID="{F150389F-233F-5E40-AA86-BD614DB45A99}" presName="text_5" presStyleLbl="node1" presStyleIdx="4" presStyleCnt="5">
        <dgm:presLayoutVars>
          <dgm:bulletEnabled val="1"/>
        </dgm:presLayoutVars>
      </dgm:prSet>
      <dgm:spPr/>
    </dgm:pt>
    <dgm:pt modelId="{0F2255E3-ACDF-1E42-9B5E-EF51AFD08626}" type="pres">
      <dgm:prSet presAssocID="{F150389F-233F-5E40-AA86-BD614DB45A99}" presName="accent_5" presStyleCnt="0"/>
      <dgm:spPr/>
    </dgm:pt>
    <dgm:pt modelId="{6362D59F-CEBD-884A-A852-63601830A96C}" type="pres">
      <dgm:prSet presAssocID="{F150389F-233F-5E40-AA86-BD614DB45A99}" presName="accentRepeatNode" presStyleLbl="solidFgAcc1" presStyleIdx="4" presStyleCnt="5"/>
      <dgm:spPr/>
    </dgm:pt>
  </dgm:ptLst>
  <dgm:cxnLst>
    <dgm:cxn modelId="{01414E06-ED99-DC42-8C8F-6C8232EE9A4A}" type="presOf" srcId="{72E6EDBE-9198-5443-A6A2-4107BF5DB7D4}" destId="{E6C4ACE6-E8AB-8C43-8454-4C0C4066AF72}" srcOrd="0" destOrd="0" presId="urn:microsoft.com/office/officeart/2008/layout/VerticalCurvedList"/>
    <dgm:cxn modelId="{7AE20B10-8458-C147-ABEE-29B58718AFA6}" type="presOf" srcId="{F150389F-233F-5E40-AA86-BD614DB45A99}" destId="{C50E60AD-EF94-524B-B772-59CDDFE680DB}" srcOrd="0" destOrd="0" presId="urn:microsoft.com/office/officeart/2008/layout/VerticalCurvedList"/>
    <dgm:cxn modelId="{69E1932E-5ADB-0F40-A184-397438E01EA0}" srcId="{605B9A26-4352-E542-9190-F872C904170E}" destId="{0AE655AC-D0BB-3146-B6E6-F67BB5C1A76C}" srcOrd="2" destOrd="0" parTransId="{5748E140-9C5B-1141-A793-63F538799594}" sibTransId="{38E97A3E-3C65-9247-A824-AEFFE8231B8B}"/>
    <dgm:cxn modelId="{A94CBB30-B1DD-D74D-A733-F6DDA3D5D22D}" type="presOf" srcId="{A2993286-E9C9-6D45-A2B9-77F0F6520FA3}" destId="{154D17A1-2FDE-9E45-9CBA-DD992AB1BFF6}" srcOrd="0" destOrd="0" presId="urn:microsoft.com/office/officeart/2008/layout/VerticalCurvedList"/>
    <dgm:cxn modelId="{64D90D4F-1281-824D-ACBA-50E5F0474ABE}" type="presOf" srcId="{B1D6A91E-1B1B-C847-B598-97A5FDCCD0AA}" destId="{986ED640-9FC0-734E-BF0E-F445917ED4D5}" srcOrd="0" destOrd="0" presId="urn:microsoft.com/office/officeart/2008/layout/VerticalCurvedList"/>
    <dgm:cxn modelId="{F275875F-9A09-2B4B-984C-92ECEB3FA8DC}" srcId="{605B9A26-4352-E542-9190-F872C904170E}" destId="{72E6EDBE-9198-5443-A6A2-4107BF5DB7D4}" srcOrd="3" destOrd="0" parTransId="{EEEC957F-2336-384C-AD28-61D6C6705571}" sibTransId="{E04CB283-4979-EE4C-942A-40B097C7E95F}"/>
    <dgm:cxn modelId="{918FD687-3678-AA4E-B769-1CF294068619}" type="presOf" srcId="{605B9A26-4352-E542-9190-F872C904170E}" destId="{1AEB84FA-83A5-7346-BD5E-A5176760761F}" srcOrd="0" destOrd="0" presId="urn:microsoft.com/office/officeart/2008/layout/VerticalCurvedList"/>
    <dgm:cxn modelId="{127F758D-2942-7C4F-985F-1ACA16945F51}" type="presOf" srcId="{0AE655AC-D0BB-3146-B6E6-F67BB5C1A76C}" destId="{22AB4AFB-07B1-5646-B54D-4C6BF6C11121}" srcOrd="0" destOrd="0" presId="urn:microsoft.com/office/officeart/2008/layout/VerticalCurvedList"/>
    <dgm:cxn modelId="{1FB219A5-F709-114B-B242-328833F0C5F4}" srcId="{605B9A26-4352-E542-9190-F872C904170E}" destId="{A2993286-E9C9-6D45-A2B9-77F0F6520FA3}" srcOrd="0" destOrd="0" parTransId="{CC273D9F-AC25-3F46-A77F-45A7DFD8739A}" sibTransId="{6A7A89F8-E83C-F84A-96A6-618B07913553}"/>
    <dgm:cxn modelId="{FF9216A7-72C9-EA41-A1A0-73A673A42C95}" srcId="{605B9A26-4352-E542-9190-F872C904170E}" destId="{F150389F-233F-5E40-AA86-BD614DB45A99}" srcOrd="4" destOrd="0" parTransId="{F528542F-D5E6-7742-BE9A-5DF0489E3C3C}" sibTransId="{5259FF52-2896-9346-A095-05AAF0CC5C20}"/>
    <dgm:cxn modelId="{77370BEB-ABBB-AA4B-B0E2-1FF16D07341F}" type="presOf" srcId="{6A7A89F8-E83C-F84A-96A6-618B07913553}" destId="{868421BE-C29D-E144-A027-C64BA9EBD762}" srcOrd="0" destOrd="0" presId="urn:microsoft.com/office/officeart/2008/layout/VerticalCurvedList"/>
    <dgm:cxn modelId="{B87961F7-02DF-B947-9F8A-7F4C1DEBD677}" srcId="{605B9A26-4352-E542-9190-F872C904170E}" destId="{B1D6A91E-1B1B-C847-B598-97A5FDCCD0AA}" srcOrd="1" destOrd="0" parTransId="{0CC1F9F7-F763-4A4F-A64D-9E1CCB9D7CA4}" sibTransId="{01A4D660-D526-2B47-B177-B69612D4E133}"/>
    <dgm:cxn modelId="{0044A904-0A43-7143-B7C1-91E09D77A8FF}" type="presParOf" srcId="{1AEB84FA-83A5-7346-BD5E-A5176760761F}" destId="{7D0F4F8A-07CE-6043-9809-6EDF3444D601}" srcOrd="0" destOrd="0" presId="urn:microsoft.com/office/officeart/2008/layout/VerticalCurvedList"/>
    <dgm:cxn modelId="{D4E94B14-2F7B-8340-85E2-D1F4021AC410}" type="presParOf" srcId="{7D0F4F8A-07CE-6043-9809-6EDF3444D601}" destId="{4939A982-08DC-3D43-9DC1-129F9213BD25}" srcOrd="0" destOrd="0" presId="urn:microsoft.com/office/officeart/2008/layout/VerticalCurvedList"/>
    <dgm:cxn modelId="{61581F71-7E8E-C342-9739-89D40830F0D5}" type="presParOf" srcId="{4939A982-08DC-3D43-9DC1-129F9213BD25}" destId="{C9138FF1-2347-4A4D-B21D-1F0E7F29B89A}" srcOrd="0" destOrd="0" presId="urn:microsoft.com/office/officeart/2008/layout/VerticalCurvedList"/>
    <dgm:cxn modelId="{3FEB1C10-2377-0A49-8680-D195E3B500F5}" type="presParOf" srcId="{4939A982-08DC-3D43-9DC1-129F9213BD25}" destId="{868421BE-C29D-E144-A027-C64BA9EBD762}" srcOrd="1" destOrd="0" presId="urn:microsoft.com/office/officeart/2008/layout/VerticalCurvedList"/>
    <dgm:cxn modelId="{A14EEF21-A94F-2D41-87DE-F2E74FAA9F6A}" type="presParOf" srcId="{4939A982-08DC-3D43-9DC1-129F9213BD25}" destId="{CFF57BDC-1841-3E42-B662-0448BC630FD0}" srcOrd="2" destOrd="0" presId="urn:microsoft.com/office/officeart/2008/layout/VerticalCurvedList"/>
    <dgm:cxn modelId="{FE523C70-B679-C142-B8B9-14D33C6C3D0D}" type="presParOf" srcId="{4939A982-08DC-3D43-9DC1-129F9213BD25}" destId="{8349C678-0B07-3D43-ABCE-7E3FE206D26A}" srcOrd="3" destOrd="0" presId="urn:microsoft.com/office/officeart/2008/layout/VerticalCurvedList"/>
    <dgm:cxn modelId="{2DBA29E8-BD8E-7B4D-9F2E-6C3AD42E4A26}" type="presParOf" srcId="{7D0F4F8A-07CE-6043-9809-6EDF3444D601}" destId="{154D17A1-2FDE-9E45-9CBA-DD992AB1BFF6}" srcOrd="1" destOrd="0" presId="urn:microsoft.com/office/officeart/2008/layout/VerticalCurvedList"/>
    <dgm:cxn modelId="{B600F019-FE57-BE4E-AECD-49C7E35C31A7}" type="presParOf" srcId="{7D0F4F8A-07CE-6043-9809-6EDF3444D601}" destId="{8CEE6745-79C5-7943-8028-841AD18EF4AD}" srcOrd="2" destOrd="0" presId="urn:microsoft.com/office/officeart/2008/layout/VerticalCurvedList"/>
    <dgm:cxn modelId="{8C92EBF4-BE88-BD4C-80F4-557FD8E4D04C}" type="presParOf" srcId="{8CEE6745-79C5-7943-8028-841AD18EF4AD}" destId="{84D986B7-BCEB-4240-907D-4927FA28ABA9}" srcOrd="0" destOrd="0" presId="urn:microsoft.com/office/officeart/2008/layout/VerticalCurvedList"/>
    <dgm:cxn modelId="{F47C9900-1AFA-484F-BE92-A3C7CA830B9F}" type="presParOf" srcId="{7D0F4F8A-07CE-6043-9809-6EDF3444D601}" destId="{986ED640-9FC0-734E-BF0E-F445917ED4D5}" srcOrd="3" destOrd="0" presId="urn:microsoft.com/office/officeart/2008/layout/VerticalCurvedList"/>
    <dgm:cxn modelId="{08363B66-B767-5E40-966D-988F2B6F87BE}" type="presParOf" srcId="{7D0F4F8A-07CE-6043-9809-6EDF3444D601}" destId="{88DAEBB0-B2BC-F848-84E4-DFB02C4513D6}" srcOrd="4" destOrd="0" presId="urn:microsoft.com/office/officeart/2008/layout/VerticalCurvedList"/>
    <dgm:cxn modelId="{C8CB960E-4952-5F49-B44B-0FDBC838B008}" type="presParOf" srcId="{88DAEBB0-B2BC-F848-84E4-DFB02C4513D6}" destId="{48698E8B-D1E8-124F-9A17-74F2C16ED81F}" srcOrd="0" destOrd="0" presId="urn:microsoft.com/office/officeart/2008/layout/VerticalCurvedList"/>
    <dgm:cxn modelId="{DBD68862-5CEA-0E40-A30A-670C004B1F54}" type="presParOf" srcId="{7D0F4F8A-07CE-6043-9809-6EDF3444D601}" destId="{22AB4AFB-07B1-5646-B54D-4C6BF6C11121}" srcOrd="5" destOrd="0" presId="urn:microsoft.com/office/officeart/2008/layout/VerticalCurvedList"/>
    <dgm:cxn modelId="{2AF07513-0F53-FD44-983D-4728C9B0B7C9}" type="presParOf" srcId="{7D0F4F8A-07CE-6043-9809-6EDF3444D601}" destId="{CA43B688-4884-A040-9716-2897852110C8}" srcOrd="6" destOrd="0" presId="urn:microsoft.com/office/officeart/2008/layout/VerticalCurvedList"/>
    <dgm:cxn modelId="{2B9CA329-526A-EC44-968D-92367965A362}" type="presParOf" srcId="{CA43B688-4884-A040-9716-2897852110C8}" destId="{9324E858-3F77-CE4F-A4FD-7EB280185D53}" srcOrd="0" destOrd="0" presId="urn:microsoft.com/office/officeart/2008/layout/VerticalCurvedList"/>
    <dgm:cxn modelId="{B05C4D41-4EF6-B24F-B5E3-36C30F8AA6A5}" type="presParOf" srcId="{7D0F4F8A-07CE-6043-9809-6EDF3444D601}" destId="{E6C4ACE6-E8AB-8C43-8454-4C0C4066AF72}" srcOrd="7" destOrd="0" presId="urn:microsoft.com/office/officeart/2008/layout/VerticalCurvedList"/>
    <dgm:cxn modelId="{ECD52101-E47D-D844-993E-262BB0D511C6}" type="presParOf" srcId="{7D0F4F8A-07CE-6043-9809-6EDF3444D601}" destId="{AEE9066C-1B0E-3945-B20C-4EE99B2E06AE}" srcOrd="8" destOrd="0" presId="urn:microsoft.com/office/officeart/2008/layout/VerticalCurvedList"/>
    <dgm:cxn modelId="{A0FEA872-DCF0-8845-91EF-1F28100C6988}" type="presParOf" srcId="{AEE9066C-1B0E-3945-B20C-4EE99B2E06AE}" destId="{90BC3E79-A6D0-EC4F-AEDF-9C9AD32AE854}" srcOrd="0" destOrd="0" presId="urn:microsoft.com/office/officeart/2008/layout/VerticalCurvedList"/>
    <dgm:cxn modelId="{9867FC93-D0D6-3E45-8988-823F71E43251}" type="presParOf" srcId="{7D0F4F8A-07CE-6043-9809-6EDF3444D601}" destId="{C50E60AD-EF94-524B-B772-59CDDFE680DB}" srcOrd="9" destOrd="0" presId="urn:microsoft.com/office/officeart/2008/layout/VerticalCurvedList"/>
    <dgm:cxn modelId="{73A2251D-A0DF-5E42-88DD-AF1C3ED6D6D4}" type="presParOf" srcId="{7D0F4F8A-07CE-6043-9809-6EDF3444D601}" destId="{0F2255E3-ACDF-1E42-9B5E-EF51AFD08626}" srcOrd="10" destOrd="0" presId="urn:microsoft.com/office/officeart/2008/layout/VerticalCurvedList"/>
    <dgm:cxn modelId="{61DBE3F2-C80B-DA41-8CBC-B72841502DFC}" type="presParOf" srcId="{0F2255E3-ACDF-1E42-9B5E-EF51AFD08626}" destId="{6362D59F-CEBD-884A-A852-63601830A9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F3F370-719C-4D44-A50D-D2AA6FADE472}"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4B1D90B6-D273-6C42-86BD-C95F742A36BD}">
      <dgm:prSet phldrT="[Text]"/>
      <dgm:spPr/>
      <dgm:t>
        <a:bodyPr/>
        <a:lstStyle/>
        <a:p>
          <a:r>
            <a:rPr lang="en-US"/>
            <a:t>Document Repository</a:t>
          </a:r>
          <a:endParaRPr lang="en-US" dirty="0"/>
        </a:p>
      </dgm:t>
    </dgm:pt>
    <dgm:pt modelId="{A28272AA-8519-B54C-B76F-FC8AEEA59055}" type="parTrans" cxnId="{A92002C9-5F19-AB44-A0B4-FC623A103FFA}">
      <dgm:prSet/>
      <dgm:spPr/>
      <dgm:t>
        <a:bodyPr/>
        <a:lstStyle/>
        <a:p>
          <a:endParaRPr lang="en-US"/>
        </a:p>
      </dgm:t>
    </dgm:pt>
    <dgm:pt modelId="{54EFBE59-3DF8-674C-9177-F08FDDDBE4B7}" type="sibTrans" cxnId="{A92002C9-5F19-AB44-A0B4-FC623A103FFA}">
      <dgm:prSet/>
      <dgm:spPr/>
      <dgm:t>
        <a:bodyPr/>
        <a:lstStyle/>
        <a:p>
          <a:endParaRPr lang="en-US"/>
        </a:p>
      </dgm:t>
    </dgm:pt>
    <dgm:pt modelId="{76932360-1618-FB44-93E2-76DA1CBF3BCD}">
      <dgm:prSet/>
      <dgm:spPr/>
      <dgm:t>
        <a:bodyPr/>
        <a:lstStyle/>
        <a:p>
          <a:r>
            <a:rPr lang="en-US"/>
            <a:t>Integration with Desktop Applications</a:t>
          </a:r>
          <a:endParaRPr lang="en-US" dirty="0"/>
        </a:p>
      </dgm:t>
    </dgm:pt>
    <dgm:pt modelId="{E04DE2F3-9CA6-A74E-884E-D514332EC7C2}" type="parTrans" cxnId="{D55F8D85-0395-0B48-9CB0-524C40ED9867}">
      <dgm:prSet/>
      <dgm:spPr/>
      <dgm:t>
        <a:bodyPr/>
        <a:lstStyle/>
        <a:p>
          <a:endParaRPr lang="en-US"/>
        </a:p>
      </dgm:t>
    </dgm:pt>
    <dgm:pt modelId="{86C8DA8C-BA91-CE43-AE60-C464042CE41E}" type="sibTrans" cxnId="{D55F8D85-0395-0B48-9CB0-524C40ED9867}">
      <dgm:prSet/>
      <dgm:spPr/>
      <dgm:t>
        <a:bodyPr/>
        <a:lstStyle/>
        <a:p>
          <a:endParaRPr lang="en-US"/>
        </a:p>
      </dgm:t>
    </dgm:pt>
    <dgm:pt modelId="{74F98246-AD32-BE46-9B6F-E057D2DA915C}">
      <dgm:prSet/>
      <dgm:spPr/>
      <dgm:t>
        <a:bodyPr/>
        <a:lstStyle/>
        <a:p>
          <a:r>
            <a:rPr lang="en-US" dirty="0"/>
            <a:t>Check-In and Check-Out</a:t>
          </a:r>
        </a:p>
      </dgm:t>
    </dgm:pt>
    <dgm:pt modelId="{AA2440A8-443F-A641-ACC2-DFC3E6B5F79E}" type="parTrans" cxnId="{11BE98AB-AD25-BA45-BAB0-0C4EBAFBDEBB}">
      <dgm:prSet/>
      <dgm:spPr/>
      <dgm:t>
        <a:bodyPr/>
        <a:lstStyle/>
        <a:p>
          <a:endParaRPr lang="en-US"/>
        </a:p>
      </dgm:t>
    </dgm:pt>
    <dgm:pt modelId="{15258EB8-C486-2441-84C4-04BB4CFBA494}" type="sibTrans" cxnId="{11BE98AB-AD25-BA45-BAB0-0C4EBAFBDEBB}">
      <dgm:prSet/>
      <dgm:spPr/>
      <dgm:t>
        <a:bodyPr/>
        <a:lstStyle/>
        <a:p>
          <a:endParaRPr lang="en-US"/>
        </a:p>
      </dgm:t>
    </dgm:pt>
    <dgm:pt modelId="{61D04125-4DA7-1A45-B2D6-9F7085F65C78}">
      <dgm:prSet/>
      <dgm:spPr/>
      <dgm:t>
        <a:bodyPr/>
        <a:lstStyle/>
        <a:p>
          <a:r>
            <a:rPr lang="en-US"/>
            <a:t>Auditing</a:t>
          </a:r>
          <a:endParaRPr lang="en-US" dirty="0"/>
        </a:p>
      </dgm:t>
    </dgm:pt>
    <dgm:pt modelId="{5F7ACB2E-D845-C141-9062-F53997E7ED99}" type="parTrans" cxnId="{FD791A5F-C89F-9F4D-9DBB-D78BC76700EE}">
      <dgm:prSet/>
      <dgm:spPr/>
      <dgm:t>
        <a:bodyPr/>
        <a:lstStyle/>
        <a:p>
          <a:endParaRPr lang="en-US"/>
        </a:p>
      </dgm:t>
    </dgm:pt>
    <dgm:pt modelId="{52FFD15B-B301-5C4E-9F3C-889E567BB38B}" type="sibTrans" cxnId="{FD791A5F-C89F-9F4D-9DBB-D78BC76700EE}">
      <dgm:prSet/>
      <dgm:spPr/>
      <dgm:t>
        <a:bodyPr/>
        <a:lstStyle/>
        <a:p>
          <a:endParaRPr lang="en-US"/>
        </a:p>
      </dgm:t>
    </dgm:pt>
    <dgm:pt modelId="{ABC103E5-D673-B94E-9C69-091844EF84EE}">
      <dgm:prSet/>
      <dgm:spPr/>
      <dgm:t>
        <a:bodyPr/>
        <a:lstStyle/>
        <a:p>
          <a:r>
            <a:rPr lang="en-US"/>
            <a:t>Security</a:t>
          </a:r>
          <a:endParaRPr lang="en-US" dirty="0"/>
        </a:p>
      </dgm:t>
    </dgm:pt>
    <dgm:pt modelId="{F611B3F4-5AE3-C446-AC7C-83A453D1ED43}" type="parTrans" cxnId="{6A718FB9-A3A2-D743-B976-1F8071AB2443}">
      <dgm:prSet/>
      <dgm:spPr/>
      <dgm:t>
        <a:bodyPr/>
        <a:lstStyle/>
        <a:p>
          <a:endParaRPr lang="en-US"/>
        </a:p>
      </dgm:t>
    </dgm:pt>
    <dgm:pt modelId="{CEEF01FC-9F79-884B-9DBE-E0F869FE6A44}" type="sibTrans" cxnId="{6A718FB9-A3A2-D743-B976-1F8071AB2443}">
      <dgm:prSet/>
      <dgm:spPr/>
      <dgm:t>
        <a:bodyPr/>
        <a:lstStyle/>
        <a:p>
          <a:endParaRPr lang="en-US"/>
        </a:p>
      </dgm:t>
    </dgm:pt>
    <dgm:pt modelId="{26CF461F-2606-C94E-A967-D6992D5A25B8}">
      <dgm:prSet/>
      <dgm:spPr/>
      <dgm:t>
        <a:bodyPr/>
        <a:lstStyle/>
        <a:p>
          <a:r>
            <a:rPr lang="en-US"/>
            <a:t>Classification and Indexing</a:t>
          </a:r>
          <a:endParaRPr lang="en-US" dirty="0"/>
        </a:p>
      </dgm:t>
    </dgm:pt>
    <dgm:pt modelId="{90EEDB31-80E0-EE42-B18A-1B07CCDA0322}" type="parTrans" cxnId="{6B91487A-87CC-C14F-8A1C-BC0761146DAB}">
      <dgm:prSet/>
      <dgm:spPr/>
      <dgm:t>
        <a:bodyPr/>
        <a:lstStyle/>
        <a:p>
          <a:endParaRPr lang="en-US"/>
        </a:p>
      </dgm:t>
    </dgm:pt>
    <dgm:pt modelId="{125E817B-EAE6-1341-99CA-5AE9C03167CB}" type="sibTrans" cxnId="{6B91487A-87CC-C14F-8A1C-BC0761146DAB}">
      <dgm:prSet/>
      <dgm:spPr/>
      <dgm:t>
        <a:bodyPr/>
        <a:lstStyle/>
        <a:p>
          <a:endParaRPr lang="en-US"/>
        </a:p>
      </dgm:t>
    </dgm:pt>
    <dgm:pt modelId="{8D89F998-1904-D34F-8EF3-E484F91548FF}">
      <dgm:prSet/>
      <dgm:spPr/>
      <dgm:t>
        <a:bodyPr/>
        <a:lstStyle/>
        <a:p>
          <a:r>
            <a:rPr lang="en-US" dirty="0"/>
            <a:t>Search and Retrieval</a:t>
          </a:r>
        </a:p>
      </dgm:t>
    </dgm:pt>
    <dgm:pt modelId="{E6AE2E2A-D1E1-EC43-BA13-01663867A5E3}" type="parTrans" cxnId="{ED1A18C5-640B-C845-B768-73633B05F26D}">
      <dgm:prSet/>
      <dgm:spPr/>
      <dgm:t>
        <a:bodyPr/>
        <a:lstStyle/>
        <a:p>
          <a:endParaRPr lang="en-US"/>
        </a:p>
      </dgm:t>
    </dgm:pt>
    <dgm:pt modelId="{EEBA1C52-C015-9C4C-B304-F70BFF094932}" type="sibTrans" cxnId="{ED1A18C5-640B-C845-B768-73633B05F26D}">
      <dgm:prSet/>
      <dgm:spPr/>
      <dgm:t>
        <a:bodyPr/>
        <a:lstStyle/>
        <a:p>
          <a:endParaRPr lang="en-US"/>
        </a:p>
      </dgm:t>
    </dgm:pt>
    <dgm:pt modelId="{33F57F29-30EF-CD4D-B63F-33594E4EA821}" type="pres">
      <dgm:prSet presAssocID="{88F3F370-719C-4D44-A50D-D2AA6FADE472}" presName="diagram" presStyleCnt="0">
        <dgm:presLayoutVars>
          <dgm:dir/>
          <dgm:resizeHandles val="exact"/>
        </dgm:presLayoutVars>
      </dgm:prSet>
      <dgm:spPr/>
    </dgm:pt>
    <dgm:pt modelId="{A623C55D-E825-D941-9273-DCCB1ADBAC50}" type="pres">
      <dgm:prSet presAssocID="{4B1D90B6-D273-6C42-86BD-C95F742A36BD}" presName="node" presStyleLbl="node1" presStyleIdx="0" presStyleCnt="7">
        <dgm:presLayoutVars>
          <dgm:bulletEnabled val="1"/>
        </dgm:presLayoutVars>
      </dgm:prSet>
      <dgm:spPr/>
    </dgm:pt>
    <dgm:pt modelId="{DF9D936D-6BA8-F346-80FB-E2223EAC6ED6}" type="pres">
      <dgm:prSet presAssocID="{54EFBE59-3DF8-674C-9177-F08FDDDBE4B7}" presName="sibTrans" presStyleCnt="0"/>
      <dgm:spPr/>
    </dgm:pt>
    <dgm:pt modelId="{06B1656A-A48B-5842-84A7-42D82DC2F42D}" type="pres">
      <dgm:prSet presAssocID="{76932360-1618-FB44-93E2-76DA1CBF3BCD}" presName="node" presStyleLbl="node1" presStyleIdx="1" presStyleCnt="7">
        <dgm:presLayoutVars>
          <dgm:bulletEnabled val="1"/>
        </dgm:presLayoutVars>
      </dgm:prSet>
      <dgm:spPr/>
    </dgm:pt>
    <dgm:pt modelId="{929EA3BE-59E5-B144-A29E-7256409ACFB1}" type="pres">
      <dgm:prSet presAssocID="{86C8DA8C-BA91-CE43-AE60-C464042CE41E}" presName="sibTrans" presStyleCnt="0"/>
      <dgm:spPr/>
    </dgm:pt>
    <dgm:pt modelId="{0F1C05A3-D4BF-F345-9586-1B4EF6A665E6}" type="pres">
      <dgm:prSet presAssocID="{74F98246-AD32-BE46-9B6F-E057D2DA915C}" presName="node" presStyleLbl="node1" presStyleIdx="2" presStyleCnt="7">
        <dgm:presLayoutVars>
          <dgm:bulletEnabled val="1"/>
        </dgm:presLayoutVars>
      </dgm:prSet>
      <dgm:spPr/>
    </dgm:pt>
    <dgm:pt modelId="{3D3CD32E-A4CF-E14A-BFD5-08DD25474C04}" type="pres">
      <dgm:prSet presAssocID="{15258EB8-C486-2441-84C4-04BB4CFBA494}" presName="sibTrans" presStyleCnt="0"/>
      <dgm:spPr/>
    </dgm:pt>
    <dgm:pt modelId="{2EBF6C01-1D30-0A44-8369-5C78A89709F6}" type="pres">
      <dgm:prSet presAssocID="{61D04125-4DA7-1A45-B2D6-9F7085F65C78}" presName="node" presStyleLbl="node1" presStyleIdx="3" presStyleCnt="7">
        <dgm:presLayoutVars>
          <dgm:bulletEnabled val="1"/>
        </dgm:presLayoutVars>
      </dgm:prSet>
      <dgm:spPr/>
    </dgm:pt>
    <dgm:pt modelId="{7B4FCA5C-105A-9549-8964-863C82A35ED3}" type="pres">
      <dgm:prSet presAssocID="{52FFD15B-B301-5C4E-9F3C-889E567BB38B}" presName="sibTrans" presStyleCnt="0"/>
      <dgm:spPr/>
    </dgm:pt>
    <dgm:pt modelId="{E20A2795-7ED4-664D-BC61-978186E20276}" type="pres">
      <dgm:prSet presAssocID="{ABC103E5-D673-B94E-9C69-091844EF84EE}" presName="node" presStyleLbl="node1" presStyleIdx="4" presStyleCnt="7">
        <dgm:presLayoutVars>
          <dgm:bulletEnabled val="1"/>
        </dgm:presLayoutVars>
      </dgm:prSet>
      <dgm:spPr/>
    </dgm:pt>
    <dgm:pt modelId="{12D13DFC-BB48-9B4E-A804-6EB4EDCA3E58}" type="pres">
      <dgm:prSet presAssocID="{CEEF01FC-9F79-884B-9DBE-E0F869FE6A44}" presName="sibTrans" presStyleCnt="0"/>
      <dgm:spPr/>
    </dgm:pt>
    <dgm:pt modelId="{AAF03822-4B9C-634A-B718-972D0303F620}" type="pres">
      <dgm:prSet presAssocID="{26CF461F-2606-C94E-A967-D6992D5A25B8}" presName="node" presStyleLbl="node1" presStyleIdx="5" presStyleCnt="7">
        <dgm:presLayoutVars>
          <dgm:bulletEnabled val="1"/>
        </dgm:presLayoutVars>
      </dgm:prSet>
      <dgm:spPr/>
    </dgm:pt>
    <dgm:pt modelId="{A504DBD7-CBEE-AB45-905B-D0586F292996}" type="pres">
      <dgm:prSet presAssocID="{125E817B-EAE6-1341-99CA-5AE9C03167CB}" presName="sibTrans" presStyleCnt="0"/>
      <dgm:spPr/>
    </dgm:pt>
    <dgm:pt modelId="{82185B49-A64C-964D-A75A-B6CDE757FBB9}" type="pres">
      <dgm:prSet presAssocID="{8D89F998-1904-D34F-8EF3-E484F91548FF}" presName="node" presStyleLbl="node1" presStyleIdx="6" presStyleCnt="7">
        <dgm:presLayoutVars>
          <dgm:bulletEnabled val="1"/>
        </dgm:presLayoutVars>
      </dgm:prSet>
      <dgm:spPr/>
    </dgm:pt>
  </dgm:ptLst>
  <dgm:cxnLst>
    <dgm:cxn modelId="{BB6DFB22-4B08-F24B-91A2-0D9F1CCC2287}" type="presOf" srcId="{8D89F998-1904-D34F-8EF3-E484F91548FF}" destId="{82185B49-A64C-964D-A75A-B6CDE757FBB9}" srcOrd="0" destOrd="0" presId="urn:microsoft.com/office/officeart/2005/8/layout/default"/>
    <dgm:cxn modelId="{AAE29B58-56A4-774F-9DB1-08C3DA390470}" type="presOf" srcId="{88F3F370-719C-4D44-A50D-D2AA6FADE472}" destId="{33F57F29-30EF-CD4D-B63F-33594E4EA821}" srcOrd="0" destOrd="0" presId="urn:microsoft.com/office/officeart/2005/8/layout/default"/>
    <dgm:cxn modelId="{FD791A5F-C89F-9F4D-9DBB-D78BC76700EE}" srcId="{88F3F370-719C-4D44-A50D-D2AA6FADE472}" destId="{61D04125-4DA7-1A45-B2D6-9F7085F65C78}" srcOrd="3" destOrd="0" parTransId="{5F7ACB2E-D845-C141-9062-F53997E7ED99}" sibTransId="{52FFD15B-B301-5C4E-9F3C-889E567BB38B}"/>
    <dgm:cxn modelId="{7D889369-3EBA-C644-B37A-24E4CDB94D10}" type="presOf" srcId="{76932360-1618-FB44-93E2-76DA1CBF3BCD}" destId="{06B1656A-A48B-5842-84A7-42D82DC2F42D}" srcOrd="0" destOrd="0" presId="urn:microsoft.com/office/officeart/2005/8/layout/default"/>
    <dgm:cxn modelId="{6B91487A-87CC-C14F-8A1C-BC0761146DAB}" srcId="{88F3F370-719C-4D44-A50D-D2AA6FADE472}" destId="{26CF461F-2606-C94E-A967-D6992D5A25B8}" srcOrd="5" destOrd="0" parTransId="{90EEDB31-80E0-EE42-B18A-1B07CCDA0322}" sibTransId="{125E817B-EAE6-1341-99CA-5AE9C03167CB}"/>
    <dgm:cxn modelId="{D55F8D85-0395-0B48-9CB0-524C40ED9867}" srcId="{88F3F370-719C-4D44-A50D-D2AA6FADE472}" destId="{76932360-1618-FB44-93E2-76DA1CBF3BCD}" srcOrd="1" destOrd="0" parTransId="{E04DE2F3-9CA6-A74E-884E-D514332EC7C2}" sibTransId="{86C8DA8C-BA91-CE43-AE60-C464042CE41E}"/>
    <dgm:cxn modelId="{11BE98AB-AD25-BA45-BAB0-0C4EBAFBDEBB}" srcId="{88F3F370-719C-4D44-A50D-D2AA6FADE472}" destId="{74F98246-AD32-BE46-9B6F-E057D2DA915C}" srcOrd="2" destOrd="0" parTransId="{AA2440A8-443F-A641-ACC2-DFC3E6B5F79E}" sibTransId="{15258EB8-C486-2441-84C4-04BB4CFBA494}"/>
    <dgm:cxn modelId="{6A718FB9-A3A2-D743-B976-1F8071AB2443}" srcId="{88F3F370-719C-4D44-A50D-D2AA6FADE472}" destId="{ABC103E5-D673-B94E-9C69-091844EF84EE}" srcOrd="4" destOrd="0" parTransId="{F611B3F4-5AE3-C446-AC7C-83A453D1ED43}" sibTransId="{CEEF01FC-9F79-884B-9DBE-E0F869FE6A44}"/>
    <dgm:cxn modelId="{EB72F4C1-23A2-284E-AC17-F8D4865C1309}" type="presOf" srcId="{74F98246-AD32-BE46-9B6F-E057D2DA915C}" destId="{0F1C05A3-D4BF-F345-9586-1B4EF6A665E6}" srcOrd="0" destOrd="0" presId="urn:microsoft.com/office/officeart/2005/8/layout/default"/>
    <dgm:cxn modelId="{ED1A18C5-640B-C845-B768-73633B05F26D}" srcId="{88F3F370-719C-4D44-A50D-D2AA6FADE472}" destId="{8D89F998-1904-D34F-8EF3-E484F91548FF}" srcOrd="6" destOrd="0" parTransId="{E6AE2E2A-D1E1-EC43-BA13-01663867A5E3}" sibTransId="{EEBA1C52-C015-9C4C-B304-F70BFF094932}"/>
    <dgm:cxn modelId="{A92002C9-5F19-AB44-A0B4-FC623A103FFA}" srcId="{88F3F370-719C-4D44-A50D-D2AA6FADE472}" destId="{4B1D90B6-D273-6C42-86BD-C95F742A36BD}" srcOrd="0" destOrd="0" parTransId="{A28272AA-8519-B54C-B76F-FC8AEEA59055}" sibTransId="{54EFBE59-3DF8-674C-9177-F08FDDDBE4B7}"/>
    <dgm:cxn modelId="{096870CB-B58C-B64D-90DA-F6F5E9A3052B}" type="presOf" srcId="{4B1D90B6-D273-6C42-86BD-C95F742A36BD}" destId="{A623C55D-E825-D941-9273-DCCB1ADBAC50}" srcOrd="0" destOrd="0" presId="urn:microsoft.com/office/officeart/2005/8/layout/default"/>
    <dgm:cxn modelId="{75B594CD-5FCF-C348-A6F6-7F4C88CF4439}" type="presOf" srcId="{26CF461F-2606-C94E-A967-D6992D5A25B8}" destId="{AAF03822-4B9C-634A-B718-972D0303F620}" srcOrd="0" destOrd="0" presId="urn:microsoft.com/office/officeart/2005/8/layout/default"/>
    <dgm:cxn modelId="{8169C4E0-7BA8-F14B-8AF1-584802235541}" type="presOf" srcId="{ABC103E5-D673-B94E-9C69-091844EF84EE}" destId="{E20A2795-7ED4-664D-BC61-978186E20276}" srcOrd="0" destOrd="0" presId="urn:microsoft.com/office/officeart/2005/8/layout/default"/>
    <dgm:cxn modelId="{AC95B9ED-DE18-7F4B-89D9-D6567D9795F4}" type="presOf" srcId="{61D04125-4DA7-1A45-B2D6-9F7085F65C78}" destId="{2EBF6C01-1D30-0A44-8369-5C78A89709F6}" srcOrd="0" destOrd="0" presId="urn:microsoft.com/office/officeart/2005/8/layout/default"/>
    <dgm:cxn modelId="{6FF0DF4C-B24E-D640-9C55-3CB1E9AB8101}" type="presParOf" srcId="{33F57F29-30EF-CD4D-B63F-33594E4EA821}" destId="{A623C55D-E825-D941-9273-DCCB1ADBAC50}" srcOrd="0" destOrd="0" presId="urn:microsoft.com/office/officeart/2005/8/layout/default"/>
    <dgm:cxn modelId="{7EA90F5B-03CC-B442-9876-3E9CE92B04C3}" type="presParOf" srcId="{33F57F29-30EF-CD4D-B63F-33594E4EA821}" destId="{DF9D936D-6BA8-F346-80FB-E2223EAC6ED6}" srcOrd="1" destOrd="0" presId="urn:microsoft.com/office/officeart/2005/8/layout/default"/>
    <dgm:cxn modelId="{948B482E-FE6B-A745-BD28-224FD427735F}" type="presParOf" srcId="{33F57F29-30EF-CD4D-B63F-33594E4EA821}" destId="{06B1656A-A48B-5842-84A7-42D82DC2F42D}" srcOrd="2" destOrd="0" presId="urn:microsoft.com/office/officeart/2005/8/layout/default"/>
    <dgm:cxn modelId="{FFE9B3F4-82AD-1743-8252-B7704F50ED31}" type="presParOf" srcId="{33F57F29-30EF-CD4D-B63F-33594E4EA821}" destId="{929EA3BE-59E5-B144-A29E-7256409ACFB1}" srcOrd="3" destOrd="0" presId="urn:microsoft.com/office/officeart/2005/8/layout/default"/>
    <dgm:cxn modelId="{FCD3057A-3884-7945-9A55-1075AA4D9D9D}" type="presParOf" srcId="{33F57F29-30EF-CD4D-B63F-33594E4EA821}" destId="{0F1C05A3-D4BF-F345-9586-1B4EF6A665E6}" srcOrd="4" destOrd="0" presId="urn:microsoft.com/office/officeart/2005/8/layout/default"/>
    <dgm:cxn modelId="{202E2888-F609-CF44-8FC6-3E3E5F5BF433}" type="presParOf" srcId="{33F57F29-30EF-CD4D-B63F-33594E4EA821}" destId="{3D3CD32E-A4CF-E14A-BFD5-08DD25474C04}" srcOrd="5" destOrd="0" presId="urn:microsoft.com/office/officeart/2005/8/layout/default"/>
    <dgm:cxn modelId="{DE2670CC-2B68-E94E-A303-AE60434963F8}" type="presParOf" srcId="{33F57F29-30EF-CD4D-B63F-33594E4EA821}" destId="{2EBF6C01-1D30-0A44-8369-5C78A89709F6}" srcOrd="6" destOrd="0" presId="urn:microsoft.com/office/officeart/2005/8/layout/default"/>
    <dgm:cxn modelId="{E6F51A91-C6C4-3F42-851C-7F39EA0A891D}" type="presParOf" srcId="{33F57F29-30EF-CD4D-B63F-33594E4EA821}" destId="{7B4FCA5C-105A-9549-8964-863C82A35ED3}" srcOrd="7" destOrd="0" presId="urn:microsoft.com/office/officeart/2005/8/layout/default"/>
    <dgm:cxn modelId="{0DD599A4-2D81-DD4A-BB43-FCDE91E8D739}" type="presParOf" srcId="{33F57F29-30EF-CD4D-B63F-33594E4EA821}" destId="{E20A2795-7ED4-664D-BC61-978186E20276}" srcOrd="8" destOrd="0" presId="urn:microsoft.com/office/officeart/2005/8/layout/default"/>
    <dgm:cxn modelId="{C0B2A1AE-4C3B-4443-AC6B-78E000764221}" type="presParOf" srcId="{33F57F29-30EF-CD4D-B63F-33594E4EA821}" destId="{12D13DFC-BB48-9B4E-A804-6EB4EDCA3E58}" srcOrd="9" destOrd="0" presId="urn:microsoft.com/office/officeart/2005/8/layout/default"/>
    <dgm:cxn modelId="{482CF657-AA87-9244-A0A3-9D02FBC68523}" type="presParOf" srcId="{33F57F29-30EF-CD4D-B63F-33594E4EA821}" destId="{AAF03822-4B9C-634A-B718-972D0303F620}" srcOrd="10" destOrd="0" presId="urn:microsoft.com/office/officeart/2005/8/layout/default"/>
    <dgm:cxn modelId="{F3756600-2CF6-9E46-A55A-12964B5B085C}" type="presParOf" srcId="{33F57F29-30EF-CD4D-B63F-33594E4EA821}" destId="{A504DBD7-CBEE-AB45-905B-D0586F292996}" srcOrd="11" destOrd="0" presId="urn:microsoft.com/office/officeart/2005/8/layout/default"/>
    <dgm:cxn modelId="{FE4FC2F0-4ADA-9842-A57E-B2DC5C854A70}" type="presParOf" srcId="{33F57F29-30EF-CD4D-B63F-33594E4EA821}" destId="{82185B49-A64C-964D-A75A-B6CDE757FBB9}"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8421BE-C29D-E144-A027-C64BA9EBD762}">
      <dsp:nvSpPr>
        <dsp:cNvPr id="0" name=""/>
        <dsp:cNvSpPr/>
      </dsp:nvSpPr>
      <dsp:spPr>
        <a:xfrm>
          <a:off x="-6520191" y="-997189"/>
          <a:ext cx="7760594" cy="7760594"/>
        </a:xfrm>
        <a:prstGeom prst="blockArc">
          <a:avLst>
            <a:gd name="adj1" fmla="val 18900000"/>
            <a:gd name="adj2" fmla="val 2700000"/>
            <a:gd name="adj3" fmla="val 278"/>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D17A1-2FDE-9E45-9CBA-DD992AB1BFF6}">
      <dsp:nvSpPr>
        <dsp:cNvPr id="0" name=""/>
        <dsp:cNvSpPr/>
      </dsp:nvSpPr>
      <dsp:spPr>
        <a:xfrm>
          <a:off x="541833" y="360273"/>
          <a:ext cx="10693669" cy="72100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300"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Reliably and securely maintained</a:t>
          </a:r>
        </a:p>
      </dsp:txBody>
      <dsp:txXfrm>
        <a:off x="541833" y="360273"/>
        <a:ext cx="10693669" cy="721007"/>
      </dsp:txXfrm>
    </dsp:sp>
    <dsp:sp modelId="{84D986B7-BCEB-4240-907D-4927FA28ABA9}">
      <dsp:nvSpPr>
        <dsp:cNvPr id="0" name=""/>
        <dsp:cNvSpPr/>
      </dsp:nvSpPr>
      <dsp:spPr>
        <a:xfrm>
          <a:off x="91203" y="270147"/>
          <a:ext cx="901259" cy="901259"/>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6ED640-9FC0-734E-BF0E-F445917ED4D5}">
      <dsp:nvSpPr>
        <dsp:cNvPr id="0" name=""/>
        <dsp:cNvSpPr/>
      </dsp:nvSpPr>
      <dsp:spPr>
        <a:xfrm>
          <a:off x="1058486" y="1441438"/>
          <a:ext cx="10177016" cy="72100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300"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Retained in accordance with retention schedule</a:t>
          </a:r>
        </a:p>
      </dsp:txBody>
      <dsp:txXfrm>
        <a:off x="1058486" y="1441438"/>
        <a:ext cx="10177016" cy="721007"/>
      </dsp:txXfrm>
    </dsp:sp>
    <dsp:sp modelId="{48698E8B-D1E8-124F-9A17-74F2C16ED81F}">
      <dsp:nvSpPr>
        <dsp:cNvPr id="0" name=""/>
        <dsp:cNvSpPr/>
      </dsp:nvSpPr>
      <dsp:spPr>
        <a:xfrm>
          <a:off x="607856" y="1351312"/>
          <a:ext cx="901259" cy="901259"/>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AB4AFB-07B1-5646-B54D-4C6BF6C11121}">
      <dsp:nvSpPr>
        <dsp:cNvPr id="0" name=""/>
        <dsp:cNvSpPr/>
      </dsp:nvSpPr>
      <dsp:spPr>
        <a:xfrm>
          <a:off x="1217057" y="2522604"/>
          <a:ext cx="10018445" cy="721007"/>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300"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Supported by processes, procedures, and tools</a:t>
          </a:r>
        </a:p>
      </dsp:txBody>
      <dsp:txXfrm>
        <a:off x="1217057" y="2522604"/>
        <a:ext cx="10018445" cy="721007"/>
      </dsp:txXfrm>
    </dsp:sp>
    <dsp:sp modelId="{9324E858-3F77-CE4F-A4FD-7EB280185D53}">
      <dsp:nvSpPr>
        <dsp:cNvPr id="0" name=""/>
        <dsp:cNvSpPr/>
      </dsp:nvSpPr>
      <dsp:spPr>
        <a:xfrm>
          <a:off x="766427" y="2432478"/>
          <a:ext cx="901259" cy="901259"/>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C4ACE6-E8AB-8C43-8454-4C0C4066AF72}">
      <dsp:nvSpPr>
        <dsp:cNvPr id="0" name=""/>
        <dsp:cNvSpPr/>
      </dsp:nvSpPr>
      <dsp:spPr>
        <a:xfrm>
          <a:off x="1058486" y="3603769"/>
          <a:ext cx="10177016" cy="721007"/>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300"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Preserved appropriately</a:t>
          </a:r>
        </a:p>
      </dsp:txBody>
      <dsp:txXfrm>
        <a:off x="1058486" y="3603769"/>
        <a:ext cx="10177016" cy="721007"/>
      </dsp:txXfrm>
    </dsp:sp>
    <dsp:sp modelId="{90BC3E79-A6D0-EC4F-AEDF-9C9AD32AE854}">
      <dsp:nvSpPr>
        <dsp:cNvPr id="0" name=""/>
        <dsp:cNvSpPr/>
      </dsp:nvSpPr>
      <dsp:spPr>
        <a:xfrm>
          <a:off x="607856" y="3513643"/>
          <a:ext cx="901259" cy="901259"/>
        </a:xfrm>
        <a:prstGeom prst="ellipse">
          <a:avLst/>
        </a:prstGeom>
        <a:solidFill>
          <a:schemeClr val="lt1">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0E60AD-EF94-524B-B772-59CDDFE680DB}">
      <dsp:nvSpPr>
        <dsp:cNvPr id="0" name=""/>
        <dsp:cNvSpPr/>
      </dsp:nvSpPr>
      <dsp:spPr>
        <a:xfrm>
          <a:off x="541833" y="4684935"/>
          <a:ext cx="10693669" cy="721007"/>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2300"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dirty="0"/>
            <a:t>Accessible and retrievable</a:t>
          </a:r>
        </a:p>
      </dsp:txBody>
      <dsp:txXfrm>
        <a:off x="541833" y="4684935"/>
        <a:ext cx="10693669" cy="721007"/>
      </dsp:txXfrm>
    </dsp:sp>
    <dsp:sp modelId="{6362D59F-CEBD-884A-A852-63601830A96C}">
      <dsp:nvSpPr>
        <dsp:cNvPr id="0" name=""/>
        <dsp:cNvSpPr/>
      </dsp:nvSpPr>
      <dsp:spPr>
        <a:xfrm>
          <a:off x="91203" y="4594809"/>
          <a:ext cx="901259" cy="901259"/>
        </a:xfrm>
        <a:prstGeom prst="ellipse">
          <a:avLst/>
        </a:prstGeom>
        <a:solidFill>
          <a:schemeClr val="lt1">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3C55D-E825-D941-9273-DCCB1ADBAC50}">
      <dsp:nvSpPr>
        <dsp:cNvPr id="0" name=""/>
        <dsp:cNvSpPr/>
      </dsp:nvSpPr>
      <dsp:spPr>
        <a:xfrm>
          <a:off x="3227" y="356224"/>
          <a:ext cx="2560439" cy="15362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Document Repository</a:t>
          </a:r>
          <a:endParaRPr lang="en-US" sz="3400" kern="1200" dirty="0"/>
        </a:p>
      </dsp:txBody>
      <dsp:txXfrm>
        <a:off x="3227" y="356224"/>
        <a:ext cx="2560439" cy="1536263"/>
      </dsp:txXfrm>
    </dsp:sp>
    <dsp:sp modelId="{06B1656A-A48B-5842-84A7-42D82DC2F42D}">
      <dsp:nvSpPr>
        <dsp:cNvPr id="0" name=""/>
        <dsp:cNvSpPr/>
      </dsp:nvSpPr>
      <dsp:spPr>
        <a:xfrm>
          <a:off x="2819710" y="356224"/>
          <a:ext cx="2560439" cy="153626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Integration with Desktop Applications</a:t>
          </a:r>
          <a:endParaRPr lang="en-US" sz="3400" kern="1200" dirty="0"/>
        </a:p>
      </dsp:txBody>
      <dsp:txXfrm>
        <a:off x="2819710" y="356224"/>
        <a:ext cx="2560439" cy="1536263"/>
      </dsp:txXfrm>
    </dsp:sp>
    <dsp:sp modelId="{0F1C05A3-D4BF-F345-9586-1B4EF6A665E6}">
      <dsp:nvSpPr>
        <dsp:cNvPr id="0" name=""/>
        <dsp:cNvSpPr/>
      </dsp:nvSpPr>
      <dsp:spPr>
        <a:xfrm>
          <a:off x="5636193" y="356224"/>
          <a:ext cx="2560439" cy="153626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Check-In and Check-Out</a:t>
          </a:r>
        </a:p>
      </dsp:txBody>
      <dsp:txXfrm>
        <a:off x="5636193" y="356224"/>
        <a:ext cx="2560439" cy="1536263"/>
      </dsp:txXfrm>
    </dsp:sp>
    <dsp:sp modelId="{2EBF6C01-1D30-0A44-8369-5C78A89709F6}">
      <dsp:nvSpPr>
        <dsp:cNvPr id="0" name=""/>
        <dsp:cNvSpPr/>
      </dsp:nvSpPr>
      <dsp:spPr>
        <a:xfrm>
          <a:off x="8452676" y="356224"/>
          <a:ext cx="2560439" cy="153626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Auditing</a:t>
          </a:r>
          <a:endParaRPr lang="en-US" sz="3400" kern="1200" dirty="0"/>
        </a:p>
      </dsp:txBody>
      <dsp:txXfrm>
        <a:off x="8452676" y="356224"/>
        <a:ext cx="2560439" cy="1536263"/>
      </dsp:txXfrm>
    </dsp:sp>
    <dsp:sp modelId="{E20A2795-7ED4-664D-BC61-978186E20276}">
      <dsp:nvSpPr>
        <dsp:cNvPr id="0" name=""/>
        <dsp:cNvSpPr/>
      </dsp:nvSpPr>
      <dsp:spPr>
        <a:xfrm>
          <a:off x="1411468" y="2148531"/>
          <a:ext cx="2560439" cy="153626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Security</a:t>
          </a:r>
          <a:endParaRPr lang="en-US" sz="3400" kern="1200" dirty="0"/>
        </a:p>
      </dsp:txBody>
      <dsp:txXfrm>
        <a:off x="1411468" y="2148531"/>
        <a:ext cx="2560439" cy="1536263"/>
      </dsp:txXfrm>
    </dsp:sp>
    <dsp:sp modelId="{AAF03822-4B9C-634A-B718-972D0303F620}">
      <dsp:nvSpPr>
        <dsp:cNvPr id="0" name=""/>
        <dsp:cNvSpPr/>
      </dsp:nvSpPr>
      <dsp:spPr>
        <a:xfrm>
          <a:off x="4227951" y="2148531"/>
          <a:ext cx="2560439" cy="153626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Classification and Indexing</a:t>
          </a:r>
          <a:endParaRPr lang="en-US" sz="3400" kern="1200" dirty="0"/>
        </a:p>
      </dsp:txBody>
      <dsp:txXfrm>
        <a:off x="4227951" y="2148531"/>
        <a:ext cx="2560439" cy="1536263"/>
      </dsp:txXfrm>
    </dsp:sp>
    <dsp:sp modelId="{82185B49-A64C-964D-A75A-B6CDE757FBB9}">
      <dsp:nvSpPr>
        <dsp:cNvPr id="0" name=""/>
        <dsp:cNvSpPr/>
      </dsp:nvSpPr>
      <dsp:spPr>
        <a:xfrm>
          <a:off x="7044434" y="2148531"/>
          <a:ext cx="2560439" cy="153626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Search and Retrieval</a:t>
          </a:r>
        </a:p>
      </dsp:txBody>
      <dsp:txXfrm>
        <a:off x="7044434" y="2148531"/>
        <a:ext cx="2560439" cy="153626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9F70E-F3DE-B241-981A-D0B7AA4CBABA}" type="datetimeFigureOut">
              <a:rPr lang="en-US" smtClean="0"/>
              <a:t>5/28/19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03875-5AF4-2847-B5C5-81498936D029}" type="slidenum">
              <a:rPr lang="en-US" smtClean="0"/>
              <a:t>‹#›</a:t>
            </a:fld>
            <a:endParaRPr lang="en-US"/>
          </a:p>
        </p:txBody>
      </p:sp>
    </p:spTree>
    <p:extLst>
      <p:ext uri="{BB962C8B-B14F-4D97-AF65-F5344CB8AC3E}">
        <p14:creationId xmlns:p14="http://schemas.microsoft.com/office/powerpoint/2010/main" val="154797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brown.edu/information-technology/computing-policies/electronic-equipment-disposition-policy"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brown.edu/information-technology/computing-policies/electronic-equipment-disposition-policy/data-removal-recommendation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rown.edu/information-technology/computing-policies/electronic-equipment-disposition-policy"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brown.edu/information-technology/computing-policies/computing-accounts-management-policy" TargetMode="External"/><Relationship Id="rId4" Type="http://schemas.openxmlformats.org/officeDocument/2006/relationships/hyperlink" Target="http://www.brown.edu/information-technology/computing-policies/electronic-equipment-disposition-policy/data-removal-recommend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B03875-5AF4-2847-B5C5-81498936D029}" type="slidenum">
              <a:rPr lang="en-US" smtClean="0"/>
              <a:t>1</a:t>
            </a:fld>
            <a:endParaRPr lang="en-US"/>
          </a:p>
        </p:txBody>
      </p:sp>
    </p:spTree>
    <p:extLst>
      <p:ext uri="{BB962C8B-B14F-4D97-AF65-F5344CB8AC3E}">
        <p14:creationId xmlns:p14="http://schemas.microsoft.com/office/powerpoint/2010/main" val="741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In most cases, electronic records should be maintained in their electronic form, because preserving the context and structure of records and facilitating access to them are best accomplished in the electronic environment.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DO NOT HABBITUALY PRINT EMAIL OR ELECTRONIC DOCUMENTS AND FILE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Records created and maintained within reliable electronic recordkeeping systems should serve, in most cases, as the official record copy.</a:t>
            </a:r>
          </a:p>
          <a:p>
            <a:pPr fontAlgn="base"/>
            <a:r>
              <a:rPr lang="en-US" sz="1200" b="0" i="0" kern="1200" dirty="0">
                <a:solidFill>
                  <a:schemeClr val="tx1"/>
                </a:solidFill>
                <a:effectLst/>
                <a:latin typeface="+mn-lt"/>
                <a:ea typeface="+mn-ea"/>
                <a:cs typeface="+mn-cs"/>
              </a:rPr>
              <a:t>Recordkeeping systems should meet legal and administrative requirements, national and international standards, and best practices for recordkeeping in an electronic environment.</a:t>
            </a:r>
          </a:p>
          <a:p>
            <a:pPr fontAlgn="base"/>
            <a:r>
              <a:rPr lang="en-US" sz="1200" b="0" i="0" kern="1200" dirty="0">
                <a:solidFill>
                  <a:schemeClr val="tx1"/>
                </a:solidFill>
                <a:effectLst/>
                <a:latin typeface="+mn-lt"/>
                <a:ea typeface="+mn-ea"/>
                <a:cs typeface="+mn-cs"/>
              </a:rPr>
              <a:t>For the responsible management of electronic records, departments and offices should create and maintain written policies and procedure that fully and accurately document the overall management of their local system and/or needs.</a:t>
            </a:r>
          </a:p>
          <a:p>
            <a:pPr fontAlgn="base"/>
            <a:r>
              <a:rPr lang="en-US" sz="1200" b="0" i="0" kern="1200" dirty="0">
                <a:solidFill>
                  <a:schemeClr val="tx1"/>
                </a:solidFill>
                <a:effectLst/>
                <a:latin typeface="+mn-lt"/>
                <a:ea typeface="+mn-ea"/>
                <a:cs typeface="+mn-cs"/>
              </a:rPr>
              <a:t>Electronic recordkeeping systems should include adequate system controls, such as audit trails, the routine testing of system hardware and software, and procedures for measuring the accuracy of data input and output.</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11</a:t>
            </a:fld>
            <a:endParaRPr lang="en-US"/>
          </a:p>
        </p:txBody>
      </p:sp>
    </p:spTree>
    <p:extLst>
      <p:ext uri="{BB962C8B-B14F-4D97-AF65-F5344CB8AC3E}">
        <p14:creationId xmlns:p14="http://schemas.microsoft.com/office/powerpoint/2010/main" val="4085120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Electronic records should be retained or disposed of in accordance with authorized and approved records retention schedules:</a:t>
            </a:r>
          </a:p>
          <a:p>
            <a:pPr fontAlgn="base"/>
            <a:r>
              <a:rPr lang="en-US" sz="1200" b="0" i="0" kern="1200" dirty="0">
                <a:solidFill>
                  <a:schemeClr val="tx1"/>
                </a:solidFill>
                <a:effectLst/>
                <a:latin typeface="+mn-lt"/>
                <a:ea typeface="+mn-ea"/>
                <a:cs typeface="+mn-cs"/>
              </a:rPr>
              <a:t>Electronic recordkeeping systems should include an approved disposition plan.</a:t>
            </a:r>
          </a:p>
          <a:p>
            <a:pPr fontAlgn="base"/>
            <a:r>
              <a:rPr lang="en-US" sz="1200" b="0" i="0" kern="1200" dirty="0">
                <a:solidFill>
                  <a:schemeClr val="tx1"/>
                </a:solidFill>
                <a:effectLst/>
                <a:latin typeface="+mn-lt"/>
                <a:ea typeface="+mn-ea"/>
                <a:cs typeface="+mn-cs"/>
              </a:rPr>
              <a:t>In accordance with an approved retention schedule, electronic recordkeeping systems should permit the deletion of records.</a:t>
            </a:r>
          </a:p>
          <a:p>
            <a:pPr fontAlgn="base"/>
            <a:r>
              <a:rPr lang="en-US" sz="1200" b="0" i="0" kern="1200" dirty="0">
                <a:solidFill>
                  <a:schemeClr val="tx1"/>
                </a:solidFill>
                <a:effectLst/>
                <a:latin typeface="+mn-lt"/>
                <a:ea typeface="+mn-ea"/>
                <a:cs typeface="+mn-cs"/>
              </a:rPr>
              <a:t>Electronic equipment should be disposed of according to Computing and Information Services' </a:t>
            </a:r>
            <a:r>
              <a:rPr lang="en-US" sz="1200" b="0" i="0" u="none" strike="noStrike" kern="1200" dirty="0">
                <a:solidFill>
                  <a:schemeClr val="tx1"/>
                </a:solidFill>
                <a:effectLst/>
                <a:latin typeface="+mn-lt"/>
                <a:ea typeface="+mn-ea"/>
                <a:cs typeface="+mn-cs"/>
                <a:hlinkClick r:id="rId3"/>
              </a:rPr>
              <a:t>Electronic Equipment Disposition Policy</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Sensitive or confidential information stored on the hard drive of a machine that is to be discarded, sent to surplus or transferred to another individual or department should be disposed of according to Computer and Information Services' </a:t>
            </a:r>
            <a:r>
              <a:rPr lang="en-US" sz="1200" b="0" i="0" u="none" strike="noStrike" kern="1200" dirty="0">
                <a:solidFill>
                  <a:schemeClr val="tx1"/>
                </a:solidFill>
                <a:effectLst/>
                <a:latin typeface="+mn-lt"/>
                <a:ea typeface="+mn-ea"/>
                <a:cs typeface="+mn-cs"/>
                <a:hlinkClick r:id="rId4"/>
              </a:rPr>
              <a:t>Data Removal Recommendations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12</a:t>
            </a:fld>
            <a:endParaRPr lang="en-US"/>
          </a:p>
        </p:txBody>
      </p:sp>
    </p:spTree>
    <p:extLst>
      <p:ext uri="{BB962C8B-B14F-4D97-AF65-F5344CB8AC3E}">
        <p14:creationId xmlns:p14="http://schemas.microsoft.com/office/powerpoint/2010/main" val="1356024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Work processes and associated business procedures and tools should support the creation and management of electronic records:</a:t>
            </a:r>
          </a:p>
          <a:p>
            <a:pPr fontAlgn="base"/>
            <a:r>
              <a:rPr lang="en-US" sz="1200" b="0" i="0" kern="1200" dirty="0">
                <a:solidFill>
                  <a:schemeClr val="tx1"/>
                </a:solidFill>
                <a:effectLst/>
                <a:latin typeface="+mn-lt"/>
                <a:ea typeface="+mn-ea"/>
                <a:cs typeface="+mn-cs"/>
              </a:rPr>
              <a:t>Recordkeeping should be built into the defined business processes and electronic work environment thereby ensuring that records are captured, understandable and usable for immediate and long-term use.</a:t>
            </a:r>
          </a:p>
          <a:p>
            <a:pPr fontAlgn="base"/>
            <a:r>
              <a:rPr lang="en-US" sz="1200" b="0" i="0" kern="1200" dirty="0">
                <a:solidFill>
                  <a:schemeClr val="tx1"/>
                </a:solidFill>
                <a:effectLst/>
                <a:latin typeface="+mn-lt"/>
                <a:ea typeface="+mn-ea"/>
                <a:cs typeface="+mn-cs"/>
              </a:rPr>
              <a:t>Whenever possible, offices and departments should create models of business processes to determine where and when electronic records are created and used in the course of completing business transactions.</a:t>
            </a:r>
          </a:p>
        </p:txBody>
      </p:sp>
      <p:sp>
        <p:nvSpPr>
          <p:cNvPr id="4" name="Slide Number Placeholder 3"/>
          <p:cNvSpPr>
            <a:spLocks noGrp="1"/>
          </p:cNvSpPr>
          <p:nvPr>
            <p:ph type="sldNum" sz="quarter" idx="10"/>
          </p:nvPr>
        </p:nvSpPr>
        <p:spPr/>
        <p:txBody>
          <a:bodyPr/>
          <a:lstStyle/>
          <a:p>
            <a:fld id="{93B03875-5AF4-2847-B5C5-81498936D029}" type="slidenum">
              <a:rPr lang="en-US" smtClean="0"/>
              <a:t>13</a:t>
            </a:fld>
            <a:endParaRPr lang="en-US"/>
          </a:p>
        </p:txBody>
      </p:sp>
    </p:spTree>
    <p:extLst>
      <p:ext uri="{BB962C8B-B14F-4D97-AF65-F5344CB8AC3E}">
        <p14:creationId xmlns:p14="http://schemas.microsoft.com/office/powerpoint/2010/main" val="1063600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Electronic records should be preserved without loss of any vital information for as long as required by law and policy:</a:t>
            </a:r>
          </a:p>
          <a:p>
            <a:pPr fontAlgn="base"/>
            <a:r>
              <a:rPr lang="en-US" sz="1200" b="0" i="0" kern="1200" dirty="0">
                <a:solidFill>
                  <a:schemeClr val="tx1"/>
                </a:solidFill>
                <a:effectLst/>
                <a:latin typeface="+mn-lt"/>
                <a:ea typeface="+mn-ea"/>
                <a:cs typeface="+mn-cs"/>
              </a:rPr>
              <a:t>The future usability of electronic records should be ensured through the development of migration or conversion strategies designed to update hardware, software and storage media.</a:t>
            </a:r>
          </a:p>
          <a:p>
            <a:pPr fontAlgn="base"/>
            <a:r>
              <a:rPr lang="en-US" sz="1200" b="0" i="0" kern="1200" dirty="0">
                <a:solidFill>
                  <a:schemeClr val="tx1"/>
                </a:solidFill>
                <a:effectLst/>
                <a:latin typeface="+mn-lt"/>
                <a:ea typeface="+mn-ea"/>
                <a:cs typeface="+mn-cs"/>
              </a:rPr>
              <a:t>Electronic recordkeeping systems should manage and preserve for the useful life of the record both the content of the record as well as the associated metadata that define or document the record's content, context, and structure.</a:t>
            </a:r>
          </a:p>
          <a:p>
            <a:pPr fontAlgn="base"/>
            <a:r>
              <a:rPr lang="en-US" sz="1200" b="0" i="0" kern="1200" dirty="0">
                <a:solidFill>
                  <a:schemeClr val="tx1"/>
                </a:solidFill>
                <a:effectLst/>
                <a:latin typeface="+mn-lt"/>
                <a:ea typeface="+mn-ea"/>
                <a:cs typeface="+mn-cs"/>
              </a:rPr>
              <a:t>Electronic records should include or be linked to the essential metadata describing content and structure of the business record and the context of its creation.</a:t>
            </a:r>
          </a:p>
          <a:p>
            <a:pPr fontAlgn="base"/>
            <a:r>
              <a:rPr lang="en-US" sz="1200" b="0" i="0" kern="1200" dirty="0">
                <a:solidFill>
                  <a:schemeClr val="tx1"/>
                </a:solidFill>
                <a:effectLst/>
                <a:latin typeface="+mn-lt"/>
                <a:ea typeface="+mn-ea"/>
                <a:cs typeface="+mn-cs"/>
              </a:rPr>
              <a:t>Accurate and reliable links between the electronic record and the business transaction that created it should be maintained.</a:t>
            </a:r>
          </a:p>
          <a:p>
            <a:pPr fontAlgn="base"/>
            <a:r>
              <a:rPr lang="en-US" sz="1200" b="0" i="0" kern="1200" dirty="0">
                <a:solidFill>
                  <a:schemeClr val="tx1"/>
                </a:solidFill>
                <a:effectLst/>
                <a:latin typeface="+mn-lt"/>
                <a:ea typeface="+mn-ea"/>
                <a:cs typeface="+mn-cs"/>
              </a:rPr>
              <a:t>Accurate and reliable links between records of similar or like transactions should be maintained.</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14</a:t>
            </a:fld>
            <a:endParaRPr lang="en-US"/>
          </a:p>
        </p:txBody>
      </p:sp>
    </p:spTree>
    <p:extLst>
      <p:ext uri="{BB962C8B-B14F-4D97-AF65-F5344CB8AC3E}">
        <p14:creationId xmlns:p14="http://schemas.microsoft.com/office/powerpoint/2010/main" val="335813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should be Group and Role based/ not by specific person</a:t>
            </a:r>
          </a:p>
        </p:txBody>
      </p:sp>
      <p:sp>
        <p:nvSpPr>
          <p:cNvPr id="4" name="Slide Number Placeholder 3"/>
          <p:cNvSpPr>
            <a:spLocks noGrp="1"/>
          </p:cNvSpPr>
          <p:nvPr>
            <p:ph type="sldNum" sz="quarter" idx="10"/>
          </p:nvPr>
        </p:nvSpPr>
        <p:spPr/>
        <p:txBody>
          <a:bodyPr/>
          <a:lstStyle/>
          <a:p>
            <a:fld id="{93B03875-5AF4-2847-B5C5-81498936D029}" type="slidenum">
              <a:rPr lang="en-US" smtClean="0"/>
              <a:t>15</a:t>
            </a:fld>
            <a:endParaRPr lang="en-US"/>
          </a:p>
        </p:txBody>
      </p:sp>
    </p:spTree>
    <p:extLst>
      <p:ext uri="{BB962C8B-B14F-4D97-AF65-F5344CB8AC3E}">
        <p14:creationId xmlns:p14="http://schemas.microsoft.com/office/powerpoint/2010/main" val="1358878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should be Group and Role based/ not by specific person</a:t>
            </a:r>
          </a:p>
        </p:txBody>
      </p:sp>
      <p:sp>
        <p:nvSpPr>
          <p:cNvPr id="4" name="Slide Number Placeholder 3"/>
          <p:cNvSpPr>
            <a:spLocks noGrp="1"/>
          </p:cNvSpPr>
          <p:nvPr>
            <p:ph type="sldNum" sz="quarter" idx="10"/>
          </p:nvPr>
        </p:nvSpPr>
        <p:spPr/>
        <p:txBody>
          <a:bodyPr/>
          <a:lstStyle/>
          <a:p>
            <a:fld id="{93B03875-5AF4-2847-B5C5-81498936D029}" type="slidenum">
              <a:rPr lang="en-US" smtClean="0"/>
              <a:t>16</a:t>
            </a:fld>
            <a:endParaRPr lang="en-US"/>
          </a:p>
        </p:txBody>
      </p:sp>
    </p:spTree>
    <p:extLst>
      <p:ext uri="{BB962C8B-B14F-4D97-AF65-F5344CB8AC3E}">
        <p14:creationId xmlns:p14="http://schemas.microsoft.com/office/powerpoint/2010/main" val="70175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17</a:t>
            </a:fld>
            <a:endParaRPr lang="en-US"/>
          </a:p>
        </p:txBody>
      </p:sp>
    </p:spTree>
    <p:extLst>
      <p:ext uri="{BB962C8B-B14F-4D97-AF65-F5344CB8AC3E}">
        <p14:creationId xmlns:p14="http://schemas.microsoft.com/office/powerpoint/2010/main" val="148763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document repository is one where you can go to a central point and access the documents you are authorized to view.</a:t>
            </a:r>
          </a:p>
          <a:p>
            <a:r>
              <a:rPr lang="en-US" dirty="0"/>
              <a:t>They could also be </a:t>
            </a:r>
          </a:p>
        </p:txBody>
      </p:sp>
      <p:sp>
        <p:nvSpPr>
          <p:cNvPr id="4" name="Slide Number Placeholder 3"/>
          <p:cNvSpPr>
            <a:spLocks noGrp="1"/>
          </p:cNvSpPr>
          <p:nvPr>
            <p:ph type="sldNum" sz="quarter" idx="10"/>
          </p:nvPr>
        </p:nvSpPr>
        <p:spPr/>
        <p:txBody>
          <a:bodyPr/>
          <a:lstStyle/>
          <a:p>
            <a:fld id="{93B03875-5AF4-2847-B5C5-81498936D029}" type="slidenum">
              <a:rPr lang="en-US" smtClean="0"/>
              <a:t>18</a:t>
            </a:fld>
            <a:endParaRPr lang="en-US"/>
          </a:p>
        </p:txBody>
      </p:sp>
    </p:spTree>
    <p:extLst>
      <p:ext uri="{BB962C8B-B14F-4D97-AF65-F5344CB8AC3E}">
        <p14:creationId xmlns:p14="http://schemas.microsoft.com/office/powerpoint/2010/main" val="848916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19</a:t>
            </a:fld>
            <a:endParaRPr lang="en-US"/>
          </a:p>
        </p:txBody>
      </p:sp>
    </p:spTree>
    <p:extLst>
      <p:ext uri="{BB962C8B-B14F-4D97-AF65-F5344CB8AC3E}">
        <p14:creationId xmlns:p14="http://schemas.microsoft.com/office/powerpoint/2010/main" val="21093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20</a:t>
            </a:fld>
            <a:endParaRPr lang="en-US"/>
          </a:p>
        </p:txBody>
      </p:sp>
    </p:spTree>
    <p:extLst>
      <p:ext uri="{BB962C8B-B14F-4D97-AF65-F5344CB8AC3E}">
        <p14:creationId xmlns:p14="http://schemas.microsoft.com/office/powerpoint/2010/main" val="328255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Date Format (ISO Standard YYYYMMDD)</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a:t>
            </a:fld>
            <a:endParaRPr lang="en-US"/>
          </a:p>
        </p:txBody>
      </p:sp>
    </p:spTree>
    <p:extLst>
      <p:ext uri="{BB962C8B-B14F-4D97-AF65-F5344CB8AC3E}">
        <p14:creationId xmlns:p14="http://schemas.microsoft.com/office/powerpoint/2010/main" val="982036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21</a:t>
            </a:fld>
            <a:endParaRPr lang="en-US"/>
          </a:p>
        </p:txBody>
      </p:sp>
    </p:spTree>
    <p:extLst>
      <p:ext uri="{BB962C8B-B14F-4D97-AF65-F5344CB8AC3E}">
        <p14:creationId xmlns:p14="http://schemas.microsoft.com/office/powerpoint/2010/main" val="1762320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22</a:t>
            </a:fld>
            <a:endParaRPr lang="en-US"/>
          </a:p>
        </p:txBody>
      </p:sp>
    </p:spTree>
    <p:extLst>
      <p:ext uri="{BB962C8B-B14F-4D97-AF65-F5344CB8AC3E}">
        <p14:creationId xmlns:p14="http://schemas.microsoft.com/office/powerpoint/2010/main" val="4192012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23</a:t>
            </a:fld>
            <a:endParaRPr lang="en-US"/>
          </a:p>
        </p:txBody>
      </p:sp>
    </p:spTree>
    <p:extLst>
      <p:ext uri="{BB962C8B-B14F-4D97-AF65-F5344CB8AC3E}">
        <p14:creationId xmlns:p14="http://schemas.microsoft.com/office/powerpoint/2010/main" val="3185433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24</a:t>
            </a:fld>
            <a:endParaRPr lang="en-US"/>
          </a:p>
        </p:txBody>
      </p:sp>
    </p:spTree>
    <p:extLst>
      <p:ext uri="{BB962C8B-B14F-4D97-AF65-F5344CB8AC3E}">
        <p14:creationId xmlns:p14="http://schemas.microsoft.com/office/powerpoint/2010/main" val="29942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25</a:t>
            </a:fld>
            <a:endParaRPr lang="en-US"/>
          </a:p>
        </p:txBody>
      </p:sp>
    </p:spTree>
    <p:extLst>
      <p:ext uri="{BB962C8B-B14F-4D97-AF65-F5344CB8AC3E}">
        <p14:creationId xmlns:p14="http://schemas.microsoft.com/office/powerpoint/2010/main" val="3229692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26</a:t>
            </a:fld>
            <a:endParaRPr lang="en-US"/>
          </a:p>
        </p:txBody>
      </p:sp>
    </p:spTree>
    <p:extLst>
      <p:ext uri="{BB962C8B-B14F-4D97-AF65-F5344CB8AC3E}">
        <p14:creationId xmlns:p14="http://schemas.microsoft.com/office/powerpoint/2010/main" val="680065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27</a:t>
            </a:fld>
            <a:endParaRPr lang="en-US"/>
          </a:p>
        </p:txBody>
      </p:sp>
    </p:spTree>
    <p:extLst>
      <p:ext uri="{BB962C8B-B14F-4D97-AF65-F5344CB8AC3E}">
        <p14:creationId xmlns:p14="http://schemas.microsoft.com/office/powerpoint/2010/main" val="1078138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28</a:t>
            </a:fld>
            <a:endParaRPr lang="en-US"/>
          </a:p>
        </p:txBody>
      </p:sp>
    </p:spTree>
    <p:extLst>
      <p:ext uri="{BB962C8B-B14F-4D97-AF65-F5344CB8AC3E}">
        <p14:creationId xmlns:p14="http://schemas.microsoft.com/office/powerpoint/2010/main" val="29624934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30</a:t>
            </a:fld>
            <a:endParaRPr lang="en-US"/>
          </a:p>
        </p:txBody>
      </p:sp>
    </p:spTree>
    <p:extLst>
      <p:ext uri="{BB962C8B-B14F-4D97-AF65-F5344CB8AC3E}">
        <p14:creationId xmlns:p14="http://schemas.microsoft.com/office/powerpoint/2010/main" val="4048893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31</a:t>
            </a:fld>
            <a:endParaRPr lang="en-US"/>
          </a:p>
        </p:txBody>
      </p:sp>
    </p:spTree>
    <p:extLst>
      <p:ext uri="{BB962C8B-B14F-4D97-AF65-F5344CB8AC3E}">
        <p14:creationId xmlns:p14="http://schemas.microsoft.com/office/powerpoint/2010/main" val="166651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Records Management (RM) is the field of management responsible for the efficient and systematic control of the creation, receipt, maintenance, use and disposition of records.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ERM is essentially the management of Electronic Records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Electronic Records Management (ERM) ensures your organization has the records it needs when they are needed. </a:t>
            </a:r>
          </a:p>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3</a:t>
            </a:fld>
            <a:endParaRPr lang="en-US"/>
          </a:p>
        </p:txBody>
      </p:sp>
    </p:spTree>
    <p:extLst>
      <p:ext uri="{BB962C8B-B14F-4D97-AF65-F5344CB8AC3E}">
        <p14:creationId xmlns:p14="http://schemas.microsoft.com/office/powerpoint/2010/main" val="1253549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34</a:t>
            </a:fld>
            <a:endParaRPr lang="en-US"/>
          </a:p>
        </p:txBody>
      </p:sp>
    </p:spTree>
    <p:extLst>
      <p:ext uri="{BB962C8B-B14F-4D97-AF65-F5344CB8AC3E}">
        <p14:creationId xmlns:p14="http://schemas.microsoft.com/office/powerpoint/2010/main" val="3340746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a:t>What happens if you are out of email contact &amp; a vital issue arises regarding previous email correspondence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dirty="0"/>
              <a:t>If</a:t>
            </a:r>
            <a:r>
              <a:rPr lang="en-US" sz="1200" baseline="0" dirty="0"/>
              <a:t> you need to use personal email in case the server is down, copy yourself on the email.</a:t>
            </a: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98B1BEF0-F93D-1C44-ADAD-C79029635D94}" type="slidenum">
              <a:rPr lang="en-US" smtClean="0"/>
              <a:t>35</a:t>
            </a:fld>
            <a:endParaRPr lang="en-US"/>
          </a:p>
        </p:txBody>
      </p:sp>
    </p:spTree>
    <p:extLst>
      <p:ext uri="{BB962C8B-B14F-4D97-AF65-F5344CB8AC3E}">
        <p14:creationId xmlns:p14="http://schemas.microsoft.com/office/powerpoint/2010/main" val="1176312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ts val="3040"/>
              </a:lnSpc>
              <a:spcAft>
                <a:spcPts val="1200"/>
              </a:spcAft>
              <a:buFont typeface="Arial" pitchFamily="34" charset="0"/>
              <a:buChar char="•"/>
            </a:pPr>
            <a:r>
              <a:rPr lang="en-US" sz="2700" b="0" dirty="0">
                <a:solidFill>
                  <a:srgbClr val="F2D908"/>
                </a:solidFill>
              </a:rPr>
              <a:t>Committee minutes should </a:t>
            </a:r>
            <a:r>
              <a:rPr lang="en-US" sz="2700" b="0" i="1" dirty="0">
                <a:solidFill>
                  <a:srgbClr val="F2D908"/>
                </a:solidFill>
              </a:rPr>
              <a:t>not</a:t>
            </a:r>
            <a:r>
              <a:rPr lang="en-US" sz="2700" b="0" dirty="0">
                <a:solidFill>
                  <a:srgbClr val="F2D908"/>
                </a:solidFill>
              </a:rPr>
              <a:t> be prepared in </a:t>
            </a:r>
            <a:r>
              <a:rPr lang="en-US" sz="2700" b="0" dirty="0">
                <a:solidFill>
                  <a:schemeClr val="accent1"/>
                </a:solidFill>
              </a:rPr>
              <a:t>email form , even if they are sent out by email as attached files.</a:t>
            </a:r>
          </a:p>
          <a:p>
            <a:pPr marL="742950" lvl="1" indent="-285750">
              <a:lnSpc>
                <a:spcPts val="3040"/>
              </a:lnSpc>
              <a:spcAft>
                <a:spcPts val="1200"/>
              </a:spcAft>
              <a:buFont typeface="Arial" pitchFamily="34" charset="0"/>
              <a:buChar char="•"/>
            </a:pPr>
            <a:r>
              <a:rPr lang="en-US" sz="2700" b="0" dirty="0">
                <a:solidFill>
                  <a:schemeClr val="accent1"/>
                </a:solidFill>
              </a:rPr>
              <a:t>However, sometimes important meetings between individuals, small groups and/or informal “working groups” might be </a:t>
            </a:r>
            <a:r>
              <a:rPr lang="en-US" sz="2700" b="0" dirty="0" err="1">
                <a:solidFill>
                  <a:schemeClr val="accent1"/>
                </a:solidFill>
              </a:rPr>
              <a:t>summarised</a:t>
            </a:r>
            <a:r>
              <a:rPr lang="en-US" sz="2700" b="0" dirty="0">
                <a:solidFill>
                  <a:schemeClr val="accent1"/>
                </a:solidFill>
              </a:rPr>
              <a:t> in emails—these are minutes, in effect, and need to be preserved.</a:t>
            </a:r>
          </a:p>
          <a:p>
            <a:pPr marL="742950" lvl="1" indent="-285750">
              <a:lnSpc>
                <a:spcPts val="3040"/>
              </a:lnSpc>
              <a:spcAft>
                <a:spcPts val="1200"/>
              </a:spcAft>
              <a:buFont typeface="Arial" pitchFamily="34" charset="0"/>
              <a:buChar char="•"/>
            </a:pPr>
            <a:r>
              <a:rPr lang="en-US" sz="2700" b="0" dirty="0">
                <a:solidFill>
                  <a:schemeClr val="accent1"/>
                </a:solidFill>
              </a:rPr>
              <a:t>These can continue to be stored in employees’ personal files, unless and until they relate to “key business processes” (see next slide)</a:t>
            </a:r>
            <a:endParaRPr lang="en-US" sz="2700" b="0" dirty="0">
              <a:solidFill>
                <a:schemeClr val="tx1"/>
              </a:solidFill>
            </a:endParaRPr>
          </a:p>
          <a:p>
            <a:endParaRPr lang="en-US" sz="1200" dirty="0"/>
          </a:p>
          <a:p>
            <a:r>
              <a:rPr lang="en-US" sz="1200" dirty="0"/>
              <a:t>—committee and board minutes should not be recorded in email form, even if they are shared via email, but </a:t>
            </a:r>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37</a:t>
            </a:fld>
            <a:endParaRPr lang="en-US"/>
          </a:p>
        </p:txBody>
      </p:sp>
    </p:spTree>
    <p:extLst>
      <p:ext uri="{BB962C8B-B14F-4D97-AF65-F5344CB8AC3E}">
        <p14:creationId xmlns:p14="http://schemas.microsoft.com/office/powerpoint/2010/main" val="21551008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2D908"/>
                </a:solidFill>
              </a:rPr>
              <a:t>Routine requests </a:t>
            </a:r>
            <a:r>
              <a:rPr lang="en-US" sz="1200" b="0" dirty="0"/>
              <a:t>– for catalogs, brochures, services, </a:t>
            </a:r>
            <a:r>
              <a:rPr lang="en-US" sz="1200" b="0" dirty="0" err="1"/>
              <a:t>etc</a:t>
            </a:r>
            <a:r>
              <a:rPr lang="en-US" sz="1200" b="0" dirty="0"/>
              <a:t> (</a:t>
            </a:r>
            <a:r>
              <a:rPr lang="en-US" sz="1200" b="0" i="1" dirty="0"/>
              <a:t>unless</a:t>
            </a:r>
            <a:r>
              <a:rPr lang="en-US" sz="1200" b="0" dirty="0"/>
              <a:t> context lends unusual significance)</a:t>
            </a:r>
          </a:p>
          <a:p>
            <a:pPr>
              <a:spcBef>
                <a:spcPts val="1500"/>
              </a:spcBef>
              <a:spcAft>
                <a:spcPts val="1200"/>
              </a:spcAft>
            </a:pPr>
            <a:r>
              <a:rPr lang="en-US" sz="1200" dirty="0">
                <a:solidFill>
                  <a:srgbClr val="F2D908"/>
                </a:solidFill>
              </a:rPr>
              <a:t>Generic c</a:t>
            </a:r>
            <a:r>
              <a:rPr lang="en-US" sz="1200" b="1" dirty="0">
                <a:solidFill>
                  <a:srgbClr val="F2D908"/>
                </a:solidFill>
              </a:rPr>
              <a:t>ircular memos </a:t>
            </a:r>
            <a:r>
              <a:rPr lang="en-US" sz="1200" dirty="0">
                <a:solidFill>
                  <a:srgbClr val="F2D908"/>
                </a:solidFill>
              </a:rPr>
              <a:t>from other offices</a:t>
            </a:r>
          </a:p>
          <a:p>
            <a:pPr>
              <a:spcBef>
                <a:spcPts val="1500"/>
              </a:spcBef>
              <a:spcAft>
                <a:spcPts val="1200"/>
              </a:spcAft>
            </a:pPr>
            <a:r>
              <a:rPr lang="en-US" sz="1200" b="1" dirty="0">
                <a:solidFill>
                  <a:srgbClr val="F2D908"/>
                </a:solidFill>
              </a:rPr>
              <a:t>Correspondence</a:t>
            </a:r>
            <a:r>
              <a:rPr lang="en-US" sz="1200" dirty="0">
                <a:solidFill>
                  <a:srgbClr val="F2D908"/>
                </a:solidFill>
              </a:rPr>
              <a:t> </a:t>
            </a:r>
            <a:r>
              <a:rPr lang="en-US" sz="1200" b="0" dirty="0"/>
              <a:t>concerning travel </a:t>
            </a:r>
            <a:r>
              <a:rPr lang="en-US" sz="1200" b="0" i="1" dirty="0"/>
              <a:t>planning</a:t>
            </a:r>
          </a:p>
          <a:p>
            <a:pPr>
              <a:spcBef>
                <a:spcPts val="1500"/>
              </a:spcBef>
              <a:spcAft>
                <a:spcPts val="1200"/>
              </a:spcAft>
            </a:pPr>
            <a:r>
              <a:rPr lang="en-US" sz="1200" b="1" dirty="0">
                <a:solidFill>
                  <a:srgbClr val="F2D908"/>
                </a:solidFill>
              </a:rPr>
              <a:t>Non-SDA</a:t>
            </a:r>
            <a:r>
              <a:rPr lang="en-US" sz="1200" dirty="0">
                <a:solidFill>
                  <a:srgbClr val="F2D908"/>
                </a:solidFill>
              </a:rPr>
              <a:t> </a:t>
            </a:r>
            <a:r>
              <a:rPr lang="en-US" sz="1200" dirty="0">
                <a:solidFill>
                  <a:schemeClr val="accent1"/>
                </a:solidFill>
              </a:rPr>
              <a:t>reports articles or other material </a:t>
            </a:r>
            <a:r>
              <a:rPr lang="en-US" sz="1200" b="0" dirty="0"/>
              <a:t>(as .pdfs, .doc or .</a:t>
            </a:r>
            <a:r>
              <a:rPr lang="en-US" sz="1200" b="0" dirty="0" err="1"/>
              <a:t>ppt</a:t>
            </a:r>
            <a:r>
              <a:rPr lang="en-US" sz="1200" b="0" dirty="0"/>
              <a:t> files, or whatever)</a:t>
            </a:r>
          </a:p>
          <a:p>
            <a:pPr>
              <a:spcBef>
                <a:spcPts val="1500"/>
              </a:spcBef>
              <a:spcAft>
                <a:spcPts val="1200"/>
              </a:spcAft>
            </a:pPr>
            <a:r>
              <a:rPr lang="en-US" sz="1200" b="1" dirty="0">
                <a:solidFill>
                  <a:srgbClr val="F2D908"/>
                </a:solidFill>
              </a:rPr>
              <a:t>Temporary financial records </a:t>
            </a:r>
            <a:r>
              <a:rPr lang="en-US" sz="1200" b="0" dirty="0"/>
              <a:t>– phone bills, purchase orders, monthly financial statements</a:t>
            </a:r>
          </a:p>
          <a:p>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38</a:t>
            </a:fld>
            <a:endParaRPr lang="en-US"/>
          </a:p>
        </p:txBody>
      </p:sp>
    </p:spTree>
    <p:extLst>
      <p:ext uri="{BB962C8B-B14F-4D97-AF65-F5344CB8AC3E}">
        <p14:creationId xmlns:p14="http://schemas.microsoft.com/office/powerpoint/2010/main" val="3987056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2D908"/>
                </a:solidFill>
              </a:rPr>
              <a:t>Routine requests </a:t>
            </a:r>
            <a:r>
              <a:rPr lang="en-US" sz="1200" b="0" dirty="0"/>
              <a:t>– for catalogs, brochures, services, </a:t>
            </a:r>
            <a:r>
              <a:rPr lang="en-US" sz="1200" b="0" dirty="0" err="1"/>
              <a:t>etc</a:t>
            </a:r>
            <a:r>
              <a:rPr lang="en-US" sz="1200" b="0" dirty="0"/>
              <a:t> (</a:t>
            </a:r>
            <a:r>
              <a:rPr lang="en-US" sz="1200" b="0" i="1" dirty="0"/>
              <a:t>unless</a:t>
            </a:r>
            <a:r>
              <a:rPr lang="en-US" sz="1200" b="0" dirty="0"/>
              <a:t> context lends unusual significance)</a:t>
            </a:r>
          </a:p>
          <a:p>
            <a:pPr>
              <a:spcBef>
                <a:spcPts val="1500"/>
              </a:spcBef>
              <a:spcAft>
                <a:spcPts val="1200"/>
              </a:spcAft>
            </a:pPr>
            <a:r>
              <a:rPr lang="en-US" sz="1200" dirty="0">
                <a:solidFill>
                  <a:srgbClr val="F2D908"/>
                </a:solidFill>
              </a:rPr>
              <a:t>Generic c</a:t>
            </a:r>
            <a:r>
              <a:rPr lang="en-US" sz="1200" b="1" dirty="0">
                <a:solidFill>
                  <a:srgbClr val="F2D908"/>
                </a:solidFill>
              </a:rPr>
              <a:t>ircular memos </a:t>
            </a:r>
            <a:r>
              <a:rPr lang="en-US" sz="1200" dirty="0">
                <a:solidFill>
                  <a:srgbClr val="F2D908"/>
                </a:solidFill>
              </a:rPr>
              <a:t>from other offices</a:t>
            </a:r>
          </a:p>
          <a:p>
            <a:pPr>
              <a:spcBef>
                <a:spcPts val="1500"/>
              </a:spcBef>
              <a:spcAft>
                <a:spcPts val="1200"/>
              </a:spcAft>
            </a:pPr>
            <a:r>
              <a:rPr lang="en-US" sz="1200" b="1" dirty="0">
                <a:solidFill>
                  <a:srgbClr val="F2D908"/>
                </a:solidFill>
              </a:rPr>
              <a:t>Correspondence</a:t>
            </a:r>
            <a:r>
              <a:rPr lang="en-US" sz="1200" dirty="0">
                <a:solidFill>
                  <a:srgbClr val="F2D908"/>
                </a:solidFill>
              </a:rPr>
              <a:t> </a:t>
            </a:r>
            <a:r>
              <a:rPr lang="en-US" sz="1200" b="0" dirty="0"/>
              <a:t>concerning travel </a:t>
            </a:r>
            <a:r>
              <a:rPr lang="en-US" sz="1200" b="0" i="1" dirty="0"/>
              <a:t>planning</a:t>
            </a:r>
          </a:p>
          <a:p>
            <a:pPr>
              <a:spcBef>
                <a:spcPts val="1500"/>
              </a:spcBef>
              <a:spcAft>
                <a:spcPts val="1200"/>
              </a:spcAft>
            </a:pPr>
            <a:r>
              <a:rPr lang="en-US" sz="1200" b="1" dirty="0">
                <a:solidFill>
                  <a:srgbClr val="F2D908"/>
                </a:solidFill>
              </a:rPr>
              <a:t>Non-SDA</a:t>
            </a:r>
            <a:r>
              <a:rPr lang="en-US" sz="1200" dirty="0">
                <a:solidFill>
                  <a:srgbClr val="F2D908"/>
                </a:solidFill>
              </a:rPr>
              <a:t> </a:t>
            </a:r>
            <a:r>
              <a:rPr lang="en-US" sz="1200" dirty="0">
                <a:solidFill>
                  <a:schemeClr val="accent1"/>
                </a:solidFill>
              </a:rPr>
              <a:t>reports articles or other material </a:t>
            </a:r>
            <a:r>
              <a:rPr lang="en-US" sz="1200" b="0" dirty="0"/>
              <a:t>(as .pdfs, .doc or .</a:t>
            </a:r>
            <a:r>
              <a:rPr lang="en-US" sz="1200" b="0" dirty="0" err="1"/>
              <a:t>ppt</a:t>
            </a:r>
            <a:r>
              <a:rPr lang="en-US" sz="1200" b="0" dirty="0"/>
              <a:t> files, or whatever)</a:t>
            </a:r>
          </a:p>
          <a:p>
            <a:pPr>
              <a:spcBef>
                <a:spcPts val="1500"/>
              </a:spcBef>
              <a:spcAft>
                <a:spcPts val="1200"/>
              </a:spcAft>
            </a:pPr>
            <a:r>
              <a:rPr lang="en-US" sz="1200" b="1" dirty="0">
                <a:solidFill>
                  <a:srgbClr val="F2D908"/>
                </a:solidFill>
              </a:rPr>
              <a:t>Temporary financial records </a:t>
            </a:r>
            <a:r>
              <a:rPr lang="en-US" sz="1200" b="0" dirty="0"/>
              <a:t>– phone bills, purchase orders, monthly financial statements</a:t>
            </a:r>
          </a:p>
          <a:p>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39</a:t>
            </a:fld>
            <a:endParaRPr lang="en-US"/>
          </a:p>
        </p:txBody>
      </p:sp>
    </p:spTree>
    <p:extLst>
      <p:ext uri="{BB962C8B-B14F-4D97-AF65-F5344CB8AC3E}">
        <p14:creationId xmlns:p14="http://schemas.microsoft.com/office/powerpoint/2010/main" val="527429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Think of the archiving as the corporate memory.  And treat emails like letters… </a:t>
            </a:r>
          </a:p>
          <a:p>
            <a:r>
              <a:rPr lang="en-US" sz="3200" dirty="0"/>
              <a:t>So, you should make sure you save emails:</a:t>
            </a:r>
          </a:p>
          <a:p>
            <a:endParaRPr lang="en-US" sz="2400" dirty="0"/>
          </a:p>
          <a:p>
            <a:pPr marL="800100" lvl="1" indent="-342900">
              <a:spcAft>
                <a:spcPts val="600"/>
              </a:spcAft>
              <a:buFont typeface="Arial" pitchFamily="34" charset="0"/>
              <a:buChar char="•"/>
            </a:pPr>
            <a:r>
              <a:rPr lang="en-US" sz="3200" dirty="0">
                <a:solidFill>
                  <a:schemeClr val="accent1"/>
                </a:solidFill>
              </a:rPr>
              <a:t> </a:t>
            </a:r>
            <a:r>
              <a:rPr lang="en-US" sz="3200" b="0" dirty="0">
                <a:solidFill>
                  <a:schemeClr val="accent1"/>
                </a:solidFill>
              </a:rPr>
              <a:t>portraying beginnings, changes, endings</a:t>
            </a:r>
          </a:p>
          <a:p>
            <a:pPr marL="800100" lvl="1" indent="-342900">
              <a:spcAft>
                <a:spcPts val="600"/>
              </a:spcAft>
              <a:buFont typeface="Arial" pitchFamily="34" charset="0"/>
              <a:buChar char="•"/>
            </a:pPr>
            <a:r>
              <a:rPr lang="en-US" sz="3200" b="0" dirty="0">
                <a:solidFill>
                  <a:schemeClr val="accent1"/>
                </a:solidFill>
              </a:rPr>
              <a:t>dealing with cases, events, problems, or projects, which highlight the purpose and function of the organization</a:t>
            </a:r>
          </a:p>
          <a:p>
            <a:pPr marL="800100" lvl="1" indent="-342900">
              <a:spcAft>
                <a:spcPts val="600"/>
              </a:spcAft>
              <a:buFont typeface="Arial" pitchFamily="34" charset="0"/>
              <a:buChar char="•"/>
            </a:pPr>
            <a:r>
              <a:rPr lang="en-US" sz="3200" b="0" dirty="0">
                <a:solidFill>
                  <a:schemeClr val="accent1"/>
                </a:solidFill>
              </a:rPr>
              <a:t>documenting its relationship with other denominational organizations</a:t>
            </a:r>
          </a:p>
        </p:txBody>
      </p:sp>
      <p:sp>
        <p:nvSpPr>
          <p:cNvPr id="4" name="Slide Number Placeholder 3"/>
          <p:cNvSpPr>
            <a:spLocks noGrp="1"/>
          </p:cNvSpPr>
          <p:nvPr>
            <p:ph type="sldNum" sz="quarter" idx="10"/>
          </p:nvPr>
        </p:nvSpPr>
        <p:spPr/>
        <p:txBody>
          <a:bodyPr/>
          <a:lstStyle/>
          <a:p>
            <a:fld id="{98B1BEF0-F93D-1C44-ADAD-C79029635D94}" type="slidenum">
              <a:rPr lang="en-US" smtClean="0"/>
              <a:t>40</a:t>
            </a:fld>
            <a:endParaRPr lang="en-US"/>
          </a:p>
        </p:txBody>
      </p:sp>
    </p:spTree>
    <p:extLst>
      <p:ext uri="{BB962C8B-B14F-4D97-AF65-F5344CB8AC3E}">
        <p14:creationId xmlns:p14="http://schemas.microsoft.com/office/powerpoint/2010/main" val="2881021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t>Avoid using “cc” except for emails to small groups; for larger groups (incl. emails to members of executive committees, ADCOMs and boards) should use “bcc”</a:t>
            </a:r>
          </a:p>
          <a:p>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41</a:t>
            </a:fld>
            <a:endParaRPr lang="en-US"/>
          </a:p>
        </p:txBody>
      </p:sp>
    </p:spTree>
    <p:extLst>
      <p:ext uri="{BB962C8B-B14F-4D97-AF65-F5344CB8AC3E}">
        <p14:creationId xmlns:p14="http://schemas.microsoft.com/office/powerpoint/2010/main" val="3676775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originates in an electronic form, but may be later converted through scanning.</a:t>
            </a:r>
          </a:p>
        </p:txBody>
      </p:sp>
      <p:sp>
        <p:nvSpPr>
          <p:cNvPr id="4" name="Slide Number Placeholder 3"/>
          <p:cNvSpPr>
            <a:spLocks noGrp="1"/>
          </p:cNvSpPr>
          <p:nvPr>
            <p:ph type="sldNum" sz="quarter" idx="10"/>
          </p:nvPr>
        </p:nvSpPr>
        <p:spPr/>
        <p:txBody>
          <a:bodyPr/>
          <a:lstStyle/>
          <a:p>
            <a:fld id="{93B03875-5AF4-2847-B5C5-81498936D029}" type="slidenum">
              <a:rPr lang="en-US" smtClean="0"/>
              <a:t>4</a:t>
            </a:fld>
            <a:endParaRPr lang="en-US"/>
          </a:p>
        </p:txBody>
      </p:sp>
    </p:spTree>
    <p:extLst>
      <p:ext uri="{BB962C8B-B14F-4D97-AF65-F5344CB8AC3E}">
        <p14:creationId xmlns:p14="http://schemas.microsoft.com/office/powerpoint/2010/main" val="1161989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5</a:t>
            </a:fld>
            <a:endParaRPr lang="en-US"/>
          </a:p>
        </p:txBody>
      </p:sp>
    </p:spTree>
    <p:extLst>
      <p:ext uri="{BB962C8B-B14F-4D97-AF65-F5344CB8AC3E}">
        <p14:creationId xmlns:p14="http://schemas.microsoft.com/office/powerpoint/2010/main" val="29249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therefore important that time</a:t>
            </a:r>
            <a:r>
              <a:rPr lang="en-US" baseline="0" dirty="0"/>
              <a:t> is spent to ensure that records are appropriately files. The required meta data to retrieve the document is entered, and it is stored accordingly.</a:t>
            </a:r>
            <a:endParaRPr lang="en-US" dirty="0"/>
          </a:p>
        </p:txBody>
      </p:sp>
      <p:sp>
        <p:nvSpPr>
          <p:cNvPr id="4" name="Slide Number Placeholder 3"/>
          <p:cNvSpPr>
            <a:spLocks noGrp="1"/>
          </p:cNvSpPr>
          <p:nvPr>
            <p:ph type="sldNum" sz="quarter" idx="10"/>
          </p:nvPr>
        </p:nvSpPr>
        <p:spPr/>
        <p:txBody>
          <a:bodyPr/>
          <a:lstStyle/>
          <a:p>
            <a:fld id="{98B1BEF0-F93D-1C44-ADAD-C79029635D94}" type="slidenum">
              <a:rPr lang="en-US" smtClean="0"/>
              <a:t>6</a:t>
            </a:fld>
            <a:endParaRPr lang="en-US"/>
          </a:p>
        </p:txBody>
      </p:sp>
    </p:spTree>
    <p:extLst>
      <p:ext uri="{BB962C8B-B14F-4D97-AF65-F5344CB8AC3E}">
        <p14:creationId xmlns:p14="http://schemas.microsoft.com/office/powerpoint/2010/main" val="362798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B03875-5AF4-2847-B5C5-81498936D029}" type="slidenum">
              <a:rPr lang="en-US" smtClean="0"/>
              <a:t>7</a:t>
            </a:fld>
            <a:endParaRPr lang="en-US"/>
          </a:p>
        </p:txBody>
      </p:sp>
    </p:spTree>
    <p:extLst>
      <p:ext uri="{BB962C8B-B14F-4D97-AF65-F5344CB8AC3E}">
        <p14:creationId xmlns:p14="http://schemas.microsoft.com/office/powerpoint/2010/main" val="2048429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Digital assets are digital content files, such as photographic images, audio, video, graphics, text files, or data. They may be stored locally on a server, digital device (PC, tablet, media player, etc.), or in the cloud.</a:t>
            </a:r>
          </a:p>
          <a:p>
            <a:pPr rtl="0"/>
            <a:r>
              <a:rPr lang="en-US" sz="1200" b="0" i="0" kern="1200" dirty="0">
                <a:solidFill>
                  <a:schemeClr val="tx1"/>
                </a:solidFill>
                <a:effectLst/>
                <a:latin typeface="+mn-lt"/>
                <a:ea typeface="+mn-ea"/>
                <a:cs typeface="+mn-cs"/>
              </a:rPr>
              <a:t>Digital asset management, or DAM, is the process by which a person or organization categorizes, stores, and shares its digital assets. A DAM system is a software solution that facilitates and automates the DAM process.</a:t>
            </a:r>
          </a:p>
        </p:txBody>
      </p:sp>
      <p:sp>
        <p:nvSpPr>
          <p:cNvPr id="4" name="Slide Number Placeholder 3"/>
          <p:cNvSpPr>
            <a:spLocks noGrp="1"/>
          </p:cNvSpPr>
          <p:nvPr>
            <p:ph type="sldNum" sz="quarter" idx="10"/>
          </p:nvPr>
        </p:nvSpPr>
        <p:spPr/>
        <p:txBody>
          <a:bodyPr/>
          <a:lstStyle/>
          <a:p>
            <a:fld id="{93B03875-5AF4-2847-B5C5-81498936D029}" type="slidenum">
              <a:rPr lang="en-US" smtClean="0"/>
              <a:t>8</a:t>
            </a:fld>
            <a:endParaRPr lang="en-US"/>
          </a:p>
        </p:txBody>
      </p:sp>
    </p:spTree>
    <p:extLst>
      <p:ext uri="{BB962C8B-B14F-4D97-AF65-F5344CB8AC3E}">
        <p14:creationId xmlns:p14="http://schemas.microsoft.com/office/powerpoint/2010/main" val="96421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1. Electronic records should be reliably and securely maintained:</a:t>
            </a:r>
          </a:p>
          <a:p>
            <a:pPr fontAlgn="base"/>
            <a:r>
              <a:rPr lang="en-US" sz="1200" b="0" i="0" kern="1200" dirty="0">
                <a:solidFill>
                  <a:schemeClr val="tx1"/>
                </a:solidFill>
                <a:effectLst/>
                <a:latin typeface="+mn-lt"/>
                <a:ea typeface="+mn-ea"/>
                <a:cs typeface="+mn-cs"/>
              </a:rPr>
              <a:t>In most cases, electronic records should be maintained in their electronic form, because preserving the context and structure of records and facilitating access to them are best accomplished in the electronic environment.</a:t>
            </a:r>
          </a:p>
          <a:p>
            <a:pPr fontAlgn="base"/>
            <a:r>
              <a:rPr lang="en-US" sz="1200" b="0" i="0" kern="1200" dirty="0">
                <a:solidFill>
                  <a:schemeClr val="tx1"/>
                </a:solidFill>
                <a:effectLst/>
                <a:latin typeface="+mn-lt"/>
                <a:ea typeface="+mn-ea"/>
                <a:cs typeface="+mn-cs"/>
              </a:rPr>
              <a:t>Records created and maintained within reliable electronic recordkeeping systems should serve, in most cases, as the official record copy.</a:t>
            </a:r>
          </a:p>
          <a:p>
            <a:pPr fontAlgn="base"/>
            <a:r>
              <a:rPr lang="en-US" sz="1200" b="0" i="0" kern="1200" dirty="0">
                <a:solidFill>
                  <a:schemeClr val="tx1"/>
                </a:solidFill>
                <a:effectLst/>
                <a:latin typeface="+mn-lt"/>
                <a:ea typeface="+mn-ea"/>
                <a:cs typeface="+mn-cs"/>
              </a:rPr>
              <a:t>Recordkeeping systems should meet legal and administrative requirements, national and international standards, and best practices for recordkeeping in an electronic environment.</a:t>
            </a:r>
          </a:p>
          <a:p>
            <a:pPr fontAlgn="base"/>
            <a:r>
              <a:rPr lang="en-US" sz="1200" b="0" i="0" kern="1200" dirty="0">
                <a:solidFill>
                  <a:schemeClr val="tx1"/>
                </a:solidFill>
                <a:effectLst/>
                <a:latin typeface="+mn-lt"/>
                <a:ea typeface="+mn-ea"/>
                <a:cs typeface="+mn-cs"/>
              </a:rPr>
              <a:t>For the responsible management of electronic records, departments and offices should create and maintain written policies and procedure that fully and accurately document the overall management of their local system and/or needs.</a:t>
            </a:r>
          </a:p>
          <a:p>
            <a:pPr fontAlgn="base"/>
            <a:r>
              <a:rPr lang="en-US" sz="1200" b="0" i="0" kern="1200" dirty="0">
                <a:solidFill>
                  <a:schemeClr val="tx1"/>
                </a:solidFill>
                <a:effectLst/>
                <a:latin typeface="+mn-lt"/>
                <a:ea typeface="+mn-ea"/>
                <a:cs typeface="+mn-cs"/>
              </a:rPr>
              <a:t>Electronic recordkeeping systems should include adequate system controls, such as audit trails, the routine testing of system hardware and software, and procedures for measuring the accuracy of data input and output.</a:t>
            </a:r>
          </a:p>
          <a:p>
            <a:pPr fontAlgn="base"/>
            <a:r>
              <a:rPr lang="en-US" sz="1200" b="0" i="0" kern="1200" dirty="0">
                <a:solidFill>
                  <a:schemeClr val="tx1"/>
                </a:solidFill>
                <a:effectLst/>
                <a:latin typeface="+mn-lt"/>
                <a:ea typeface="+mn-ea"/>
                <a:cs typeface="+mn-cs"/>
              </a:rPr>
              <a:t>2. Electronic records should be retained or disposed of in accordance with authorized and approved records retention schedules:</a:t>
            </a:r>
          </a:p>
          <a:p>
            <a:pPr fontAlgn="base"/>
            <a:r>
              <a:rPr lang="en-US" sz="1200" b="0" i="0" kern="1200" dirty="0">
                <a:solidFill>
                  <a:schemeClr val="tx1"/>
                </a:solidFill>
                <a:effectLst/>
                <a:latin typeface="+mn-lt"/>
                <a:ea typeface="+mn-ea"/>
                <a:cs typeface="+mn-cs"/>
              </a:rPr>
              <a:t>Electronic recordkeeping systems should include an approved disposition plan.</a:t>
            </a:r>
          </a:p>
          <a:p>
            <a:pPr fontAlgn="base"/>
            <a:r>
              <a:rPr lang="en-US" sz="1200" b="0" i="0" kern="1200" dirty="0">
                <a:solidFill>
                  <a:schemeClr val="tx1"/>
                </a:solidFill>
                <a:effectLst/>
                <a:latin typeface="+mn-lt"/>
                <a:ea typeface="+mn-ea"/>
                <a:cs typeface="+mn-cs"/>
              </a:rPr>
              <a:t>In accordance with an approved retention schedule, electronic recordkeeping systems should permit the deletion of records.</a:t>
            </a:r>
          </a:p>
          <a:p>
            <a:pPr fontAlgn="base"/>
            <a:r>
              <a:rPr lang="en-US" sz="1200" b="0" i="0" kern="1200" dirty="0">
                <a:solidFill>
                  <a:schemeClr val="tx1"/>
                </a:solidFill>
                <a:effectLst/>
                <a:latin typeface="+mn-lt"/>
                <a:ea typeface="+mn-ea"/>
                <a:cs typeface="+mn-cs"/>
              </a:rPr>
              <a:t>Electronic equipment should be disposed of according to Computing and Information Services' </a:t>
            </a:r>
            <a:r>
              <a:rPr lang="en-US" sz="1200" b="0" i="0" u="none" strike="noStrike" kern="1200" dirty="0">
                <a:solidFill>
                  <a:schemeClr val="tx1"/>
                </a:solidFill>
                <a:effectLst/>
                <a:latin typeface="+mn-lt"/>
                <a:ea typeface="+mn-ea"/>
                <a:cs typeface="+mn-cs"/>
                <a:hlinkClick r:id="rId3"/>
              </a:rPr>
              <a:t>Electronic Equipment Disposition Policy</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Sensitive or confidential information stored on the hard drive of a machine that is to be discarded, sent to surplus or transferred to another individual or department should be disposed of according to Computer and Information Services' </a:t>
            </a:r>
            <a:r>
              <a:rPr lang="en-US" sz="1200" b="0" i="0" u="none" strike="noStrike" kern="1200" dirty="0">
                <a:solidFill>
                  <a:schemeClr val="tx1"/>
                </a:solidFill>
                <a:effectLst/>
                <a:latin typeface="+mn-lt"/>
                <a:ea typeface="+mn-ea"/>
                <a:cs typeface="+mn-cs"/>
                <a:hlinkClick r:id="rId4"/>
              </a:rPr>
              <a:t>Data Removal Recommendations</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3. Work processes and associated business procedures and tools should support the creation and management of electronic records:</a:t>
            </a:r>
          </a:p>
          <a:p>
            <a:pPr fontAlgn="base"/>
            <a:r>
              <a:rPr lang="en-US" sz="1200" b="0" i="0" kern="1200" dirty="0">
                <a:solidFill>
                  <a:schemeClr val="tx1"/>
                </a:solidFill>
                <a:effectLst/>
                <a:latin typeface="+mn-lt"/>
                <a:ea typeface="+mn-ea"/>
                <a:cs typeface="+mn-cs"/>
              </a:rPr>
              <a:t>Recordkeeping should be built into the defined business processes and electronic work environment thereby ensuring that records are captured, understandable and usable for immediate and long-term use.</a:t>
            </a:r>
          </a:p>
          <a:p>
            <a:pPr fontAlgn="base"/>
            <a:r>
              <a:rPr lang="en-US" sz="1200" b="0" i="0" kern="1200" dirty="0">
                <a:solidFill>
                  <a:schemeClr val="tx1"/>
                </a:solidFill>
                <a:effectLst/>
                <a:latin typeface="+mn-lt"/>
                <a:ea typeface="+mn-ea"/>
                <a:cs typeface="+mn-cs"/>
              </a:rPr>
              <a:t>Whenever possible, offices and departments should create models of business processes to determine where and when electronic records are created and used in the course of completing business transactions.</a:t>
            </a:r>
          </a:p>
          <a:p>
            <a:pPr fontAlgn="base"/>
            <a:r>
              <a:rPr lang="en-US" sz="1200" b="0" i="0" kern="1200" dirty="0">
                <a:solidFill>
                  <a:schemeClr val="tx1"/>
                </a:solidFill>
                <a:effectLst/>
                <a:latin typeface="+mn-lt"/>
                <a:ea typeface="+mn-ea"/>
                <a:cs typeface="+mn-cs"/>
              </a:rPr>
              <a:t>4. Electronic records should be inviolate and secure:</a:t>
            </a:r>
          </a:p>
          <a:p>
            <a:pPr fontAlgn="base"/>
            <a:r>
              <a:rPr lang="en-US" sz="1200" b="0" i="0" kern="1200" dirty="0">
                <a:solidFill>
                  <a:schemeClr val="tx1"/>
                </a:solidFill>
                <a:effectLst/>
                <a:latin typeface="+mn-lt"/>
                <a:ea typeface="+mn-ea"/>
                <a:cs typeface="+mn-cs"/>
              </a:rPr>
              <a:t>Electronic records should be protected from accidental or intentional alteration and from deletion while the record still has value.</a:t>
            </a:r>
          </a:p>
          <a:p>
            <a:pPr fontAlgn="base"/>
            <a:r>
              <a:rPr lang="en-US" sz="1200" b="0" i="0" kern="1200" dirty="0">
                <a:solidFill>
                  <a:schemeClr val="tx1"/>
                </a:solidFill>
                <a:effectLst/>
                <a:latin typeface="+mn-lt"/>
                <a:ea typeface="+mn-ea"/>
                <a:cs typeface="+mn-cs"/>
              </a:rPr>
              <a:t>Only authorized personnel should be permitted to create, capture or purge electronic records.</a:t>
            </a:r>
          </a:p>
          <a:p>
            <a:pPr fontAlgn="base"/>
            <a:r>
              <a:rPr lang="en-US" sz="1200" b="0" i="0" kern="1200" dirty="0">
                <a:solidFill>
                  <a:schemeClr val="tx1"/>
                </a:solidFill>
                <a:effectLst/>
                <a:latin typeface="+mn-lt"/>
                <a:ea typeface="+mn-ea"/>
                <a:cs typeface="+mn-cs"/>
              </a:rPr>
              <a:t>5. Electronic records should be preserved without loss of any vital information for as long as required by law and policy:</a:t>
            </a:r>
          </a:p>
          <a:p>
            <a:pPr fontAlgn="base"/>
            <a:r>
              <a:rPr lang="en-US" sz="1200" b="0" i="0" kern="1200" dirty="0">
                <a:solidFill>
                  <a:schemeClr val="tx1"/>
                </a:solidFill>
                <a:effectLst/>
                <a:latin typeface="+mn-lt"/>
                <a:ea typeface="+mn-ea"/>
                <a:cs typeface="+mn-cs"/>
              </a:rPr>
              <a:t>The future usability of electronic records should be ensured through the development of migration or conversion strategies designed to update hardware, software and storage media.</a:t>
            </a:r>
          </a:p>
          <a:p>
            <a:pPr fontAlgn="base"/>
            <a:r>
              <a:rPr lang="en-US" sz="1200" b="0" i="0" kern="1200" dirty="0">
                <a:solidFill>
                  <a:schemeClr val="tx1"/>
                </a:solidFill>
                <a:effectLst/>
                <a:latin typeface="+mn-lt"/>
                <a:ea typeface="+mn-ea"/>
                <a:cs typeface="+mn-cs"/>
              </a:rPr>
              <a:t>Electronic recordkeeping systems should manage and preserve for the useful life of the record both the content of the record as well as the associated metadata that define or document the record's content, context, and structure.</a:t>
            </a:r>
          </a:p>
          <a:p>
            <a:pPr fontAlgn="base"/>
            <a:r>
              <a:rPr lang="en-US" sz="1200" b="0" i="0" kern="1200" dirty="0">
                <a:solidFill>
                  <a:schemeClr val="tx1"/>
                </a:solidFill>
                <a:effectLst/>
                <a:latin typeface="+mn-lt"/>
                <a:ea typeface="+mn-ea"/>
                <a:cs typeface="+mn-cs"/>
              </a:rPr>
              <a:t>Electronic records should include or be linked to the essential metadata describing content and structure of the business record and the context of its creation.</a:t>
            </a:r>
          </a:p>
          <a:p>
            <a:pPr fontAlgn="base"/>
            <a:r>
              <a:rPr lang="en-US" sz="1200" b="0" i="0" kern="1200" dirty="0">
                <a:solidFill>
                  <a:schemeClr val="tx1"/>
                </a:solidFill>
                <a:effectLst/>
                <a:latin typeface="+mn-lt"/>
                <a:ea typeface="+mn-ea"/>
                <a:cs typeface="+mn-cs"/>
              </a:rPr>
              <a:t>Accurate and reliable links between the electronic record and the business transaction that created it should be maintained.</a:t>
            </a:r>
          </a:p>
          <a:p>
            <a:pPr fontAlgn="base"/>
            <a:r>
              <a:rPr lang="en-US" sz="1200" b="0" i="0" kern="1200" dirty="0">
                <a:solidFill>
                  <a:schemeClr val="tx1"/>
                </a:solidFill>
                <a:effectLst/>
                <a:latin typeface="+mn-lt"/>
                <a:ea typeface="+mn-ea"/>
                <a:cs typeface="+mn-cs"/>
              </a:rPr>
              <a:t>Accurate and reliable links between records of similar or like transactions should be maintained.</a:t>
            </a:r>
          </a:p>
          <a:p>
            <a:pPr fontAlgn="base"/>
            <a:r>
              <a:rPr lang="en-US" sz="1200" b="0" i="0" kern="1200" dirty="0">
                <a:solidFill>
                  <a:schemeClr val="tx1"/>
                </a:solidFill>
                <a:effectLst/>
                <a:latin typeface="+mn-lt"/>
                <a:ea typeface="+mn-ea"/>
                <a:cs typeface="+mn-cs"/>
              </a:rPr>
              <a:t>6. Electronic records should be accessible and retrievable in a timely manner throughout their retention period:</a:t>
            </a:r>
          </a:p>
          <a:p>
            <a:pPr fontAlgn="base"/>
            <a:r>
              <a:rPr lang="en-US" sz="1200" b="0" i="0" kern="1200" dirty="0">
                <a:solidFill>
                  <a:schemeClr val="tx1"/>
                </a:solidFill>
                <a:effectLst/>
                <a:latin typeface="+mn-lt"/>
                <a:ea typeface="+mn-ea"/>
                <a:cs typeface="+mn-cs"/>
              </a:rPr>
              <a:t>Recordkeeping systems should be capable of exporting the content, structure and context of a record in an integrated presentation and in an accessible and useable format.</a:t>
            </a:r>
          </a:p>
          <a:p>
            <a:pPr fontAlgn="base"/>
            <a:r>
              <a:rPr lang="en-US" sz="1200" b="0" i="0" kern="1200" dirty="0">
                <a:solidFill>
                  <a:schemeClr val="tx1"/>
                </a:solidFill>
                <a:effectLst/>
                <a:latin typeface="+mn-lt"/>
                <a:ea typeface="+mn-ea"/>
                <a:cs typeface="+mn-cs"/>
              </a:rPr>
              <a:t>Electronic records should be easily accessible in the normal course of business.</a:t>
            </a:r>
          </a:p>
          <a:p>
            <a:pPr fontAlgn="base"/>
            <a:r>
              <a:rPr lang="en-US" sz="1200" b="0" i="0" kern="1200" dirty="0">
                <a:solidFill>
                  <a:schemeClr val="tx1"/>
                </a:solidFill>
                <a:effectLst/>
                <a:latin typeface="+mn-lt"/>
                <a:ea typeface="+mn-ea"/>
                <a:cs typeface="+mn-cs"/>
              </a:rPr>
              <a:t>Electronic records should be searchable and retrievable for reference and secondary uses including audits, legal proceedings, and historical research.</a:t>
            </a:r>
          </a:p>
          <a:p>
            <a:pPr fontAlgn="base"/>
            <a:r>
              <a:rPr lang="en-US" sz="1200" b="0" i="0" kern="1200" dirty="0">
                <a:solidFill>
                  <a:schemeClr val="tx1"/>
                </a:solidFill>
                <a:effectLst/>
                <a:latin typeface="+mn-lt"/>
                <a:ea typeface="+mn-ea"/>
                <a:cs typeface="+mn-cs"/>
              </a:rPr>
              <a:t>Training and user support programs should be available to ensure that users can access and retrieve electronic records.</a:t>
            </a:r>
          </a:p>
          <a:p>
            <a:pPr fontAlgn="base"/>
            <a:r>
              <a:rPr lang="en-US" sz="1200" b="0" i="0" kern="1200" dirty="0">
                <a:solidFill>
                  <a:schemeClr val="tx1"/>
                </a:solidFill>
                <a:effectLst/>
                <a:latin typeface="+mn-lt"/>
                <a:ea typeface="+mn-ea"/>
                <a:cs typeface="+mn-cs"/>
              </a:rPr>
              <a:t>7. Access to electronic records should be controlled according to well-defined criteria (</a:t>
            </a:r>
            <a:r>
              <a:rPr lang="en-US" sz="1200" b="0" i="0" kern="1200" dirty="0" err="1">
                <a:solidFill>
                  <a:schemeClr val="tx1"/>
                </a:solidFill>
                <a:effectLst/>
                <a:latin typeface="+mn-lt"/>
                <a:ea typeface="+mn-ea"/>
                <a:cs typeface="+mn-cs"/>
              </a:rPr>
              <a:t>see:</a:t>
            </a:r>
            <a:r>
              <a:rPr lang="en-US" sz="1200" b="0" i="0" u="none" strike="noStrike" kern="1200" dirty="0" err="1">
                <a:solidFill>
                  <a:schemeClr val="tx1"/>
                </a:solidFill>
                <a:effectLst/>
                <a:latin typeface="+mn-lt"/>
                <a:ea typeface="+mn-ea"/>
                <a:cs typeface="+mn-cs"/>
                <a:hlinkClick r:id="rId5"/>
              </a:rPr>
              <a:t>Computing</a:t>
            </a:r>
            <a:r>
              <a:rPr lang="en-US" sz="1200" b="0" i="0" u="none" strike="noStrike" kern="1200" dirty="0">
                <a:solidFill>
                  <a:schemeClr val="tx1"/>
                </a:solidFill>
                <a:effectLst/>
                <a:latin typeface="+mn-lt"/>
                <a:ea typeface="+mn-ea"/>
                <a:cs typeface="+mn-cs"/>
                <a:hlinkClick r:id="rId5"/>
              </a:rPr>
              <a:t> Accounts Management Policy</a:t>
            </a:r>
            <a:r>
              <a:rPr lang="en-US" sz="1200" b="0" i="0" kern="1200" dirty="0">
                <a:solidFill>
                  <a:schemeClr val="tx1"/>
                </a:solidFill>
                <a:effectLst/>
                <a:latin typeface="+mn-lt"/>
                <a:ea typeface="+mn-ea"/>
                <a:cs typeface="+mn-cs"/>
              </a:rPr>
              <a:t>). Recordkeeping systems should ensure that electronic records are protected from unauthorized access:</a:t>
            </a:r>
          </a:p>
          <a:p>
            <a:pPr fontAlgn="base"/>
            <a:r>
              <a:rPr lang="en-US" sz="1200" b="0" i="0" kern="1200" dirty="0">
                <a:solidFill>
                  <a:schemeClr val="tx1"/>
                </a:solidFill>
                <a:effectLst/>
                <a:latin typeface="+mn-lt"/>
                <a:ea typeface="+mn-ea"/>
                <a:cs typeface="+mn-cs"/>
              </a:rPr>
              <a:t>Offices should take measures to prevent unauthorized access to private and confidential electronic records by identifying records that are subject to legislative, regulatory and institutional policy restrictions.</a:t>
            </a:r>
          </a:p>
          <a:p>
            <a:pPr fontAlgn="base"/>
            <a:r>
              <a:rPr lang="en-US" sz="1200" b="0" i="0" kern="1200" dirty="0">
                <a:solidFill>
                  <a:schemeClr val="tx1"/>
                </a:solidFill>
                <a:effectLst/>
                <a:latin typeface="+mn-lt"/>
                <a:ea typeface="+mn-ea"/>
                <a:cs typeface="+mn-cs"/>
              </a:rPr>
              <a:t>Records should be accessed to the minimum amount necessary to perform a business activity or function.</a:t>
            </a:r>
          </a:p>
        </p:txBody>
      </p:sp>
      <p:sp>
        <p:nvSpPr>
          <p:cNvPr id="4" name="Slide Number Placeholder 3"/>
          <p:cNvSpPr>
            <a:spLocks noGrp="1"/>
          </p:cNvSpPr>
          <p:nvPr>
            <p:ph type="sldNum" sz="quarter" idx="10"/>
          </p:nvPr>
        </p:nvSpPr>
        <p:spPr/>
        <p:txBody>
          <a:bodyPr/>
          <a:lstStyle/>
          <a:p>
            <a:fld id="{93B03875-5AF4-2847-B5C5-81498936D029}" type="slidenum">
              <a:rPr lang="en-US" smtClean="0"/>
              <a:t>10</a:t>
            </a:fld>
            <a:endParaRPr lang="en-US"/>
          </a:p>
        </p:txBody>
      </p:sp>
    </p:spTree>
    <p:extLst>
      <p:ext uri="{BB962C8B-B14F-4D97-AF65-F5344CB8AC3E}">
        <p14:creationId xmlns:p14="http://schemas.microsoft.com/office/powerpoint/2010/main" val="2339804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46CE7D5-CF57-46EF-B807-FDD0502418D4}" type="datetimeFigureOut">
              <a:rPr lang="en-US" smtClean="0"/>
              <a:t>5/28/19</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675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379990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227145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6967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224445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4B58687-B4F1-7744-B2EA-4FEB3513586F}" type="datetimeFigureOut">
              <a:rPr lang="en-US" smtClean="0"/>
              <a:t>5/28/19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1122724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4B58687-B4F1-7744-B2EA-4FEB3513586F}" type="datetimeFigureOut">
              <a:rPr lang="en-US" smtClean="0"/>
              <a:t>5/28/19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2417834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423280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275430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58687-B4F1-7744-B2EA-4FEB3513586F}"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4598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58687-B4F1-7744-B2EA-4FEB3513586F}" type="datetimeFigureOut">
              <a:rPr lang="en-US" smtClean="0"/>
              <a:t>5/28/19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112329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bg-BG" smtClean="0"/>
              <a:t>28.05.19 г.</a:t>
            </a:fld>
            <a:endParaRPr lang="bg-BG"/>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uk-UA" smtClean="0"/>
              <a:t>‹#›</a:t>
            </a:fld>
            <a:endParaRPr lang="uk-UA"/>
          </a:p>
        </p:txBody>
      </p:sp>
    </p:spTree>
    <p:extLst>
      <p:ext uri="{BB962C8B-B14F-4D97-AF65-F5344CB8AC3E}">
        <p14:creationId xmlns:p14="http://schemas.microsoft.com/office/powerpoint/2010/main" val="162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331152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58687-B4F1-7744-B2EA-4FEB3513586F}" type="datetimeFigureOut">
              <a:rPr lang="en-US" smtClean="0"/>
              <a:t>5/28/19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190409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58687-B4F1-7744-B2EA-4FEB3513586F}" type="datetimeFigureOut">
              <a:rPr lang="en-US" smtClean="0"/>
              <a:t>5/28/19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170903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58687-B4F1-7744-B2EA-4FEB3513586F}" type="datetimeFigureOut">
              <a:rPr lang="en-US" smtClean="0"/>
              <a:t>5/28/19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310062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30004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58687-B4F1-7744-B2EA-4FEB3513586F}" type="datetimeFigureOut">
              <a:rPr lang="en-US" smtClean="0"/>
              <a:t>5/28/19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E1D4A-7B1B-A241-8776-98FD1F75DF46}" type="slidenum">
              <a:rPr lang="en-US" smtClean="0"/>
              <a:t>‹#›</a:t>
            </a:fld>
            <a:endParaRPr lang="en-US"/>
          </a:p>
        </p:txBody>
      </p:sp>
    </p:spTree>
    <p:extLst>
      <p:ext uri="{BB962C8B-B14F-4D97-AF65-F5344CB8AC3E}">
        <p14:creationId xmlns:p14="http://schemas.microsoft.com/office/powerpoint/2010/main" val="202157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4B58687-B4F1-7744-B2EA-4FEB3513586F}" type="datetimeFigureOut">
              <a:rPr lang="en-US" smtClean="0"/>
              <a:t>5/28/19</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37E1D4A-7B1B-A241-8776-98FD1F75DF46}" type="slidenum">
              <a:rPr lang="en-US" smtClean="0"/>
              <a:t>‹#›</a:t>
            </a:fld>
            <a:endParaRPr lang="en-US"/>
          </a:p>
        </p:txBody>
      </p:sp>
    </p:spTree>
    <p:extLst>
      <p:ext uri="{BB962C8B-B14F-4D97-AF65-F5344CB8AC3E}">
        <p14:creationId xmlns:p14="http://schemas.microsoft.com/office/powerpoint/2010/main" val="3582059092"/>
      </p:ext>
    </p:extLst>
  </p:cSld>
  <p:clrMap bg1="dk1" tx1="lt1" bg2="dk2"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 id="2147484447" r:id="rId15"/>
    <p:sldLayoutId id="2147484448" r:id="rId16"/>
    <p:sldLayoutId id="2147484449" r:id="rId17"/>
    <p:sldLayoutId id="214748445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1" y="1357313"/>
            <a:ext cx="8523514" cy="3028419"/>
          </a:xfrm>
        </p:spPr>
        <p:txBody>
          <a:bodyPr>
            <a:noAutofit/>
          </a:bodyPr>
          <a:lstStyle/>
          <a:p>
            <a:r>
              <a:rPr lang="en-US" sz="8000" dirty="0">
                <a:latin typeface="Tw Cen MT Condensed" charset="0"/>
                <a:ea typeface="Tw Cen MT Condensed" charset="0"/>
                <a:cs typeface="Tw Cen MT Condensed" charset="0"/>
              </a:rPr>
              <a:t>Introduction to DIGITAL Records Management</a:t>
            </a:r>
          </a:p>
        </p:txBody>
      </p:sp>
      <p:sp>
        <p:nvSpPr>
          <p:cNvPr id="3" name="Subtitle 2"/>
          <p:cNvSpPr>
            <a:spLocks noGrp="1"/>
          </p:cNvSpPr>
          <p:nvPr>
            <p:ph type="subTitle" idx="1"/>
          </p:nvPr>
        </p:nvSpPr>
        <p:spPr>
          <a:xfrm>
            <a:off x="3962399" y="4671482"/>
            <a:ext cx="7197726" cy="1405467"/>
          </a:xfrm>
        </p:spPr>
        <p:txBody>
          <a:bodyPr>
            <a:normAutofit lnSpcReduction="10000"/>
          </a:bodyPr>
          <a:lstStyle/>
          <a:p>
            <a:r>
              <a:rPr lang="en-US" dirty="0"/>
              <a:t>Kenrie Hylton</a:t>
            </a:r>
          </a:p>
          <a:p>
            <a:r>
              <a:rPr lang="en-US" dirty="0"/>
              <a:t>Office of Archives Statistics &amp; Research</a:t>
            </a:r>
          </a:p>
          <a:p>
            <a:r>
              <a:rPr lang="en-US" dirty="0"/>
              <a:t>General Conference of Seventh-day Adventists</a:t>
            </a:r>
          </a:p>
        </p:txBody>
      </p:sp>
    </p:spTree>
    <p:extLst>
      <p:ext uri="{BB962C8B-B14F-4D97-AF65-F5344CB8AC3E}">
        <p14:creationId xmlns:p14="http://schemas.microsoft.com/office/powerpoint/2010/main" val="15922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729A-289B-A84D-A13D-40511358BED8}"/>
              </a:ext>
            </a:extLst>
          </p:cNvPr>
          <p:cNvSpPr>
            <a:spLocks noGrp="1"/>
          </p:cNvSpPr>
          <p:nvPr>
            <p:ph type="title"/>
          </p:nvPr>
        </p:nvSpPr>
        <p:spPr>
          <a:xfrm>
            <a:off x="685801" y="0"/>
            <a:ext cx="10131425" cy="904407"/>
          </a:xfrm>
        </p:spPr>
        <p:txBody>
          <a:bodyPr>
            <a:normAutofit/>
          </a:bodyPr>
          <a:lstStyle/>
          <a:p>
            <a:r>
              <a:rPr lang="en-US" dirty="0"/>
              <a:t>Electronic Records should be:</a:t>
            </a:r>
          </a:p>
        </p:txBody>
      </p:sp>
      <p:graphicFrame>
        <p:nvGraphicFramePr>
          <p:cNvPr id="9" name="Content Placeholder 8">
            <a:extLst>
              <a:ext uri="{FF2B5EF4-FFF2-40B4-BE49-F238E27FC236}">
                <a16:creationId xmlns:a16="http://schemas.microsoft.com/office/drawing/2014/main" id="{D94423AF-CB74-CE41-9389-0CFB19D1C453}"/>
              </a:ext>
            </a:extLst>
          </p:cNvPr>
          <p:cNvGraphicFramePr>
            <a:graphicFrameLocks noGrp="1"/>
          </p:cNvGraphicFramePr>
          <p:nvPr>
            <p:ph idx="1"/>
            <p:extLst>
              <p:ext uri="{D42A27DB-BD31-4B8C-83A1-F6EECF244321}">
                <p14:modId xmlns:p14="http://schemas.microsoft.com/office/powerpoint/2010/main" val="4050502438"/>
              </p:ext>
            </p:extLst>
          </p:nvPr>
        </p:nvGraphicFramePr>
        <p:xfrm>
          <a:off x="374754" y="904407"/>
          <a:ext cx="11317574" cy="5766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7430-3089-BD4E-970F-D8D6F6A5AE6C}"/>
              </a:ext>
            </a:extLst>
          </p:cNvPr>
          <p:cNvSpPr>
            <a:spLocks noGrp="1"/>
          </p:cNvSpPr>
          <p:nvPr>
            <p:ph type="title"/>
          </p:nvPr>
        </p:nvSpPr>
        <p:spPr/>
        <p:txBody>
          <a:bodyPr/>
          <a:lstStyle/>
          <a:p>
            <a:r>
              <a:rPr lang="en-US" dirty="0"/>
              <a:t>Reliably &amp; Securely Maintained</a:t>
            </a:r>
          </a:p>
        </p:txBody>
      </p:sp>
      <p:sp>
        <p:nvSpPr>
          <p:cNvPr id="3" name="Content Placeholder 2">
            <a:extLst>
              <a:ext uri="{FF2B5EF4-FFF2-40B4-BE49-F238E27FC236}">
                <a16:creationId xmlns:a16="http://schemas.microsoft.com/office/drawing/2014/main" id="{F15F3F35-5AD0-3742-99D4-69037135F96D}"/>
              </a:ext>
            </a:extLst>
          </p:cNvPr>
          <p:cNvSpPr>
            <a:spLocks noGrp="1"/>
          </p:cNvSpPr>
          <p:nvPr>
            <p:ph idx="1"/>
          </p:nvPr>
        </p:nvSpPr>
        <p:spPr>
          <a:xfrm>
            <a:off x="462579" y="2142067"/>
            <a:ext cx="11091377" cy="3914488"/>
          </a:xfrm>
        </p:spPr>
        <p:txBody>
          <a:bodyPr>
            <a:normAutofit/>
          </a:bodyPr>
          <a:lstStyle/>
          <a:p>
            <a:r>
              <a:rPr lang="en-US" sz="2800" dirty="0"/>
              <a:t>Retained in their electronic form as preserving the context and structure of records and facilitating access to them are best accomplished in the electronic environment.</a:t>
            </a:r>
          </a:p>
          <a:p>
            <a:r>
              <a:rPr lang="en-US" sz="2800" dirty="0"/>
              <a:t>Electronic recordkeeping systems should include adequate system controls</a:t>
            </a:r>
          </a:p>
          <a:p>
            <a:r>
              <a:rPr lang="en-US" sz="2800" dirty="0"/>
              <a:t>Routinely test system hardware and software for and to maintain accuracy</a:t>
            </a:r>
          </a:p>
        </p:txBody>
      </p:sp>
    </p:spTree>
    <p:extLst>
      <p:ext uri="{BB962C8B-B14F-4D97-AF65-F5344CB8AC3E}">
        <p14:creationId xmlns:p14="http://schemas.microsoft.com/office/powerpoint/2010/main" val="331763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F0A0-D229-5340-82A7-40A62015C395}"/>
              </a:ext>
            </a:extLst>
          </p:cNvPr>
          <p:cNvSpPr>
            <a:spLocks noGrp="1"/>
          </p:cNvSpPr>
          <p:nvPr>
            <p:ph type="title"/>
          </p:nvPr>
        </p:nvSpPr>
        <p:spPr/>
        <p:txBody>
          <a:bodyPr>
            <a:normAutofit/>
          </a:bodyPr>
          <a:lstStyle/>
          <a:p>
            <a:r>
              <a:rPr lang="en-US" dirty="0">
                <a:effectLst/>
              </a:rPr>
              <a:t>Retained in accordance with retention schedule</a:t>
            </a:r>
          </a:p>
        </p:txBody>
      </p:sp>
      <p:sp>
        <p:nvSpPr>
          <p:cNvPr id="3" name="Content Placeholder 2">
            <a:extLst>
              <a:ext uri="{FF2B5EF4-FFF2-40B4-BE49-F238E27FC236}">
                <a16:creationId xmlns:a16="http://schemas.microsoft.com/office/drawing/2014/main" id="{770AB276-E843-9B47-9CD7-6B08A295288B}"/>
              </a:ext>
            </a:extLst>
          </p:cNvPr>
          <p:cNvSpPr>
            <a:spLocks noGrp="1"/>
          </p:cNvSpPr>
          <p:nvPr>
            <p:ph idx="1"/>
          </p:nvPr>
        </p:nvSpPr>
        <p:spPr/>
        <p:txBody>
          <a:bodyPr>
            <a:normAutofit/>
          </a:bodyPr>
          <a:lstStyle/>
          <a:p>
            <a:r>
              <a:rPr lang="en-US" sz="3600" dirty="0"/>
              <a:t>Electronic records should be retained or disposed of in accordance with authorized and approved records retention schedules</a:t>
            </a:r>
          </a:p>
          <a:p>
            <a:r>
              <a:rPr lang="en-US" sz="3600" dirty="0"/>
              <a:t>Should also include an approved disposition plan</a:t>
            </a:r>
          </a:p>
        </p:txBody>
      </p:sp>
    </p:spTree>
    <p:extLst>
      <p:ext uri="{BB962C8B-B14F-4D97-AF65-F5344CB8AC3E}">
        <p14:creationId xmlns:p14="http://schemas.microsoft.com/office/powerpoint/2010/main" val="133214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560A2-E23F-F844-A899-13DB1B0E6137}"/>
              </a:ext>
            </a:extLst>
          </p:cNvPr>
          <p:cNvSpPr>
            <a:spLocks noGrp="1"/>
          </p:cNvSpPr>
          <p:nvPr>
            <p:ph type="title"/>
          </p:nvPr>
        </p:nvSpPr>
        <p:spPr/>
        <p:txBody>
          <a:bodyPr>
            <a:normAutofit/>
          </a:bodyPr>
          <a:lstStyle/>
          <a:p>
            <a:r>
              <a:rPr lang="en-US" dirty="0">
                <a:effectLst/>
              </a:rPr>
              <a:t>Supported by processes, procedures, and tools</a:t>
            </a:r>
            <a:endParaRPr lang="en-US" dirty="0"/>
          </a:p>
        </p:txBody>
      </p:sp>
      <p:sp>
        <p:nvSpPr>
          <p:cNvPr id="3" name="Content Placeholder 2">
            <a:extLst>
              <a:ext uri="{FF2B5EF4-FFF2-40B4-BE49-F238E27FC236}">
                <a16:creationId xmlns:a16="http://schemas.microsoft.com/office/drawing/2014/main" id="{BEEA4E66-1064-3E4D-865B-597B0F993CF9}"/>
              </a:ext>
            </a:extLst>
          </p:cNvPr>
          <p:cNvSpPr>
            <a:spLocks noGrp="1"/>
          </p:cNvSpPr>
          <p:nvPr>
            <p:ph idx="1"/>
          </p:nvPr>
        </p:nvSpPr>
        <p:spPr>
          <a:xfrm>
            <a:off x="685801" y="2142067"/>
            <a:ext cx="10131425" cy="4164140"/>
          </a:xfrm>
        </p:spPr>
        <p:txBody>
          <a:bodyPr>
            <a:normAutofit/>
          </a:bodyPr>
          <a:lstStyle/>
          <a:p>
            <a:r>
              <a:rPr lang="en-US" sz="3600" dirty="0"/>
              <a:t>Work processes and associated business procedures and tools should support the creation and management of electronic records</a:t>
            </a:r>
          </a:p>
          <a:p>
            <a:r>
              <a:rPr lang="en-US" sz="3600" dirty="0"/>
              <a:t>Records management should be built into the defined organization processes to ensure that records are captured, understandable, and usable</a:t>
            </a:r>
          </a:p>
        </p:txBody>
      </p:sp>
    </p:spTree>
    <p:extLst>
      <p:ext uri="{BB962C8B-B14F-4D97-AF65-F5344CB8AC3E}">
        <p14:creationId xmlns:p14="http://schemas.microsoft.com/office/powerpoint/2010/main" val="19942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98A7-07DC-3142-BAA5-72EDA09C80BA}"/>
              </a:ext>
            </a:extLst>
          </p:cNvPr>
          <p:cNvSpPr>
            <a:spLocks noGrp="1"/>
          </p:cNvSpPr>
          <p:nvPr>
            <p:ph type="title"/>
          </p:nvPr>
        </p:nvSpPr>
        <p:spPr/>
        <p:txBody>
          <a:bodyPr>
            <a:normAutofit/>
          </a:bodyPr>
          <a:lstStyle/>
          <a:p>
            <a:r>
              <a:rPr lang="en-US" dirty="0">
                <a:effectLst/>
              </a:rPr>
              <a:t>Preserved appropriately</a:t>
            </a:r>
            <a:endParaRPr lang="en-US" dirty="0"/>
          </a:p>
        </p:txBody>
      </p:sp>
      <p:sp>
        <p:nvSpPr>
          <p:cNvPr id="3" name="Content Placeholder 2">
            <a:extLst>
              <a:ext uri="{FF2B5EF4-FFF2-40B4-BE49-F238E27FC236}">
                <a16:creationId xmlns:a16="http://schemas.microsoft.com/office/drawing/2014/main" id="{AEE77E8E-3C7B-A04F-8EBE-9941283F12FE}"/>
              </a:ext>
            </a:extLst>
          </p:cNvPr>
          <p:cNvSpPr>
            <a:spLocks noGrp="1"/>
          </p:cNvSpPr>
          <p:nvPr>
            <p:ph idx="1"/>
          </p:nvPr>
        </p:nvSpPr>
        <p:spPr>
          <a:xfrm>
            <a:off x="685801" y="2142067"/>
            <a:ext cx="10681137" cy="4172672"/>
          </a:xfrm>
        </p:spPr>
        <p:txBody>
          <a:bodyPr>
            <a:normAutofit lnSpcReduction="10000"/>
          </a:bodyPr>
          <a:lstStyle/>
          <a:p>
            <a:r>
              <a:rPr lang="en-US" sz="2800" dirty="0"/>
              <a:t>Electronic records should be preserved without loss of any vital information for as long as required</a:t>
            </a:r>
          </a:p>
          <a:p>
            <a:r>
              <a:rPr lang="en-US" sz="2800" dirty="0"/>
              <a:t>The future usability of electronic records should be ensured through the development of migration or conversion strategies designed to update hardware, software and storage media</a:t>
            </a:r>
          </a:p>
          <a:p>
            <a:r>
              <a:rPr lang="en-US" sz="2800" dirty="0"/>
              <a:t>Electronic records should include or be linked to the essential metadata describing content and structure of the record and the context of its creation</a:t>
            </a:r>
          </a:p>
        </p:txBody>
      </p:sp>
    </p:spTree>
    <p:extLst>
      <p:ext uri="{BB962C8B-B14F-4D97-AF65-F5344CB8AC3E}">
        <p14:creationId xmlns:p14="http://schemas.microsoft.com/office/powerpoint/2010/main" val="398428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AF2A-BE19-CC4D-A969-9C1E41877736}"/>
              </a:ext>
            </a:extLst>
          </p:cNvPr>
          <p:cNvSpPr>
            <a:spLocks noGrp="1"/>
          </p:cNvSpPr>
          <p:nvPr>
            <p:ph type="title"/>
          </p:nvPr>
        </p:nvSpPr>
        <p:spPr/>
        <p:txBody>
          <a:bodyPr/>
          <a:lstStyle/>
          <a:p>
            <a:r>
              <a:rPr lang="en-US" dirty="0">
                <a:effectLst/>
              </a:rPr>
              <a:t>Accessible and retrievable</a:t>
            </a:r>
            <a:endParaRPr lang="en-US" dirty="0"/>
          </a:p>
        </p:txBody>
      </p:sp>
      <p:sp>
        <p:nvSpPr>
          <p:cNvPr id="3" name="Content Placeholder 2">
            <a:extLst>
              <a:ext uri="{FF2B5EF4-FFF2-40B4-BE49-F238E27FC236}">
                <a16:creationId xmlns:a16="http://schemas.microsoft.com/office/drawing/2014/main" id="{23F7B127-C13B-EB4E-9E88-8BEB1ED232EC}"/>
              </a:ext>
            </a:extLst>
          </p:cNvPr>
          <p:cNvSpPr>
            <a:spLocks noGrp="1"/>
          </p:cNvSpPr>
          <p:nvPr>
            <p:ph idx="1"/>
          </p:nvPr>
        </p:nvSpPr>
        <p:spPr>
          <a:xfrm>
            <a:off x="685801" y="2142067"/>
            <a:ext cx="10131425" cy="4183429"/>
          </a:xfrm>
        </p:spPr>
        <p:txBody>
          <a:bodyPr anchor="t">
            <a:normAutofit/>
          </a:bodyPr>
          <a:lstStyle/>
          <a:p>
            <a:r>
              <a:rPr lang="en-US" sz="2800" dirty="0"/>
              <a:t>Electronic records should be accessible and retrievable in a timely manner throughout their retention period</a:t>
            </a:r>
          </a:p>
          <a:p>
            <a:r>
              <a:rPr lang="en-US" sz="2800" dirty="0"/>
              <a:t>Electronic records should be searchable and retrievable for reference and secondary uses including audits, legal proceedings, and historical research</a:t>
            </a:r>
          </a:p>
          <a:p>
            <a:r>
              <a:rPr lang="en-US" sz="2800" dirty="0"/>
              <a:t>Training and user support programs should be available to ensure that users can access and retrieve electronic records</a:t>
            </a:r>
          </a:p>
        </p:txBody>
      </p:sp>
    </p:spTree>
    <p:extLst>
      <p:ext uri="{BB962C8B-B14F-4D97-AF65-F5344CB8AC3E}">
        <p14:creationId xmlns:p14="http://schemas.microsoft.com/office/powerpoint/2010/main" val="206527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AF2A-BE19-CC4D-A969-9C1E41877736}"/>
              </a:ext>
            </a:extLst>
          </p:cNvPr>
          <p:cNvSpPr>
            <a:spLocks noGrp="1"/>
          </p:cNvSpPr>
          <p:nvPr>
            <p:ph type="title"/>
          </p:nvPr>
        </p:nvSpPr>
        <p:spPr/>
        <p:txBody>
          <a:bodyPr/>
          <a:lstStyle/>
          <a:p>
            <a:r>
              <a:rPr lang="en-US" dirty="0">
                <a:effectLst/>
              </a:rPr>
              <a:t>Accessible and retrievable</a:t>
            </a:r>
            <a:endParaRPr lang="en-US" dirty="0"/>
          </a:p>
        </p:txBody>
      </p:sp>
      <p:sp>
        <p:nvSpPr>
          <p:cNvPr id="3" name="Content Placeholder 2">
            <a:extLst>
              <a:ext uri="{FF2B5EF4-FFF2-40B4-BE49-F238E27FC236}">
                <a16:creationId xmlns:a16="http://schemas.microsoft.com/office/drawing/2014/main" id="{23F7B127-C13B-EB4E-9E88-8BEB1ED232EC}"/>
              </a:ext>
            </a:extLst>
          </p:cNvPr>
          <p:cNvSpPr>
            <a:spLocks noGrp="1"/>
          </p:cNvSpPr>
          <p:nvPr>
            <p:ph idx="1"/>
          </p:nvPr>
        </p:nvSpPr>
        <p:spPr>
          <a:xfrm>
            <a:off x="685801" y="2142067"/>
            <a:ext cx="10131425" cy="4183429"/>
          </a:xfrm>
        </p:spPr>
        <p:txBody>
          <a:bodyPr anchor="t">
            <a:normAutofit/>
          </a:bodyPr>
          <a:lstStyle/>
          <a:p>
            <a:r>
              <a:rPr lang="en-US" sz="2800" dirty="0"/>
              <a:t>Access to electronic records should be controlled according to well-defined criteria</a:t>
            </a:r>
          </a:p>
          <a:p>
            <a:pPr lvl="1"/>
            <a:r>
              <a:rPr lang="en-US" sz="2600" dirty="0"/>
              <a:t>Access should be Group and Role Based </a:t>
            </a:r>
            <a:br>
              <a:rPr lang="en-US" sz="2600" dirty="0"/>
            </a:br>
            <a:r>
              <a:rPr lang="en-US" sz="2600" i="1" dirty="0"/>
              <a:t>(e.g. Records Manager vs. Roy Kline)</a:t>
            </a:r>
            <a:endParaRPr lang="en-US" sz="2600" dirty="0"/>
          </a:p>
          <a:p>
            <a:r>
              <a:rPr lang="en-US" sz="2800" dirty="0"/>
              <a:t>Records management systems should ensure that electronic records are protected from unauthorized access</a:t>
            </a:r>
          </a:p>
        </p:txBody>
      </p:sp>
    </p:spTree>
    <p:extLst>
      <p:ext uri="{BB962C8B-B14F-4D97-AF65-F5344CB8AC3E}">
        <p14:creationId xmlns:p14="http://schemas.microsoft.com/office/powerpoint/2010/main" val="366582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6ADD-003B-224D-AB2A-47D0C98857C9}"/>
              </a:ext>
            </a:extLst>
          </p:cNvPr>
          <p:cNvSpPr>
            <a:spLocks noGrp="1"/>
          </p:cNvSpPr>
          <p:nvPr>
            <p:ph type="title"/>
          </p:nvPr>
        </p:nvSpPr>
        <p:spPr/>
        <p:txBody>
          <a:bodyPr>
            <a:normAutofit/>
          </a:bodyPr>
          <a:lstStyle/>
          <a:p>
            <a:r>
              <a:rPr lang="en-US" dirty="0"/>
              <a:t>Basic Components of an Electronic Document Management System</a:t>
            </a:r>
          </a:p>
        </p:txBody>
      </p:sp>
      <p:graphicFrame>
        <p:nvGraphicFramePr>
          <p:cNvPr id="4" name="Diagram 3">
            <a:extLst>
              <a:ext uri="{FF2B5EF4-FFF2-40B4-BE49-F238E27FC236}">
                <a16:creationId xmlns:a16="http://schemas.microsoft.com/office/drawing/2014/main" id="{FE3B1EFD-49AB-2644-A0CF-C180006196BB}"/>
              </a:ext>
            </a:extLst>
          </p:cNvPr>
          <p:cNvGraphicFramePr/>
          <p:nvPr>
            <p:extLst>
              <p:ext uri="{D42A27DB-BD31-4B8C-83A1-F6EECF244321}">
                <p14:modId xmlns:p14="http://schemas.microsoft.com/office/powerpoint/2010/main" val="271949027"/>
              </p:ext>
            </p:extLst>
          </p:nvPr>
        </p:nvGraphicFramePr>
        <p:xfrm>
          <a:off x="827313" y="2272695"/>
          <a:ext cx="11016343" cy="404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BDAF-3989-B24E-9480-EAF96D184DC7}"/>
              </a:ext>
            </a:extLst>
          </p:cNvPr>
          <p:cNvSpPr>
            <a:spLocks noGrp="1"/>
          </p:cNvSpPr>
          <p:nvPr>
            <p:ph type="title"/>
          </p:nvPr>
        </p:nvSpPr>
        <p:spPr/>
        <p:txBody>
          <a:bodyPr/>
          <a:lstStyle/>
          <a:p>
            <a:r>
              <a:rPr lang="en-US" dirty="0"/>
              <a:t>Document Repository</a:t>
            </a:r>
          </a:p>
        </p:txBody>
      </p:sp>
      <p:sp>
        <p:nvSpPr>
          <p:cNvPr id="3" name="Content Placeholder 2">
            <a:extLst>
              <a:ext uri="{FF2B5EF4-FFF2-40B4-BE49-F238E27FC236}">
                <a16:creationId xmlns:a16="http://schemas.microsoft.com/office/drawing/2014/main" id="{1A97CF92-5ED4-6949-8CDA-0AC34F71D74D}"/>
              </a:ext>
            </a:extLst>
          </p:cNvPr>
          <p:cNvSpPr>
            <a:spLocks noGrp="1"/>
          </p:cNvSpPr>
          <p:nvPr>
            <p:ph idx="1"/>
          </p:nvPr>
        </p:nvSpPr>
        <p:spPr/>
        <p:txBody>
          <a:bodyPr>
            <a:normAutofit fontScale="85000" lnSpcReduction="20000"/>
          </a:bodyPr>
          <a:lstStyle/>
          <a:p>
            <a:r>
              <a:rPr lang="en-US" sz="3200" dirty="0"/>
              <a:t>A document repository is required as this is where the documents being managed are stored</a:t>
            </a:r>
          </a:p>
          <a:p>
            <a:r>
              <a:rPr lang="en-US" sz="3200" dirty="0"/>
              <a:t>Most commonly on a hard disk of a network server</a:t>
            </a:r>
          </a:p>
          <a:p>
            <a:r>
              <a:rPr lang="en-US" sz="3200" dirty="0"/>
              <a:t>Could be on in just one location or be distributed across many different servers</a:t>
            </a:r>
          </a:p>
          <a:p>
            <a:r>
              <a:rPr lang="en-US" sz="3200" dirty="0"/>
              <a:t>May facilitate centralized access, as well as stored based on the type of record (Documents or Media)</a:t>
            </a:r>
          </a:p>
        </p:txBody>
      </p:sp>
      <p:sp>
        <p:nvSpPr>
          <p:cNvPr id="4" name="TextBox 3">
            <a:extLst>
              <a:ext uri="{FF2B5EF4-FFF2-40B4-BE49-F238E27FC236}">
                <a16:creationId xmlns:a16="http://schemas.microsoft.com/office/drawing/2014/main" id="{47619107-AC74-9C4C-86D3-23A3726A9FEB}"/>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413339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Best Practices for Folders</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p:txBody>
          <a:bodyPr>
            <a:normAutofit fontScale="85000" lnSpcReduction="20000"/>
          </a:bodyPr>
          <a:lstStyle/>
          <a:p>
            <a:r>
              <a:rPr lang="en-US" sz="2800" dirty="0"/>
              <a:t>Control who can create folders </a:t>
            </a:r>
          </a:p>
          <a:p>
            <a:pPr lvl="1"/>
            <a:r>
              <a:rPr lang="en-US" sz="2600" i="1" dirty="0"/>
              <a:t>ERM Systems can facilitate restricting folder creation rights</a:t>
            </a:r>
          </a:p>
          <a:p>
            <a:r>
              <a:rPr lang="en-US" sz="2800" dirty="0"/>
              <a:t>Maintain an organized folder structure allowing for files to be placed within folders according to their classification</a:t>
            </a:r>
          </a:p>
          <a:p>
            <a:r>
              <a:rPr lang="en-US" sz="2800" dirty="0"/>
              <a:t>Agree on an internal folder structure</a:t>
            </a:r>
          </a:p>
          <a:p>
            <a:pPr marL="457200" lvl="1" indent="0">
              <a:buNone/>
            </a:pPr>
            <a:r>
              <a:rPr lang="en-US" sz="2400" dirty="0"/>
              <a:t>Could be based on:</a:t>
            </a:r>
          </a:p>
          <a:p>
            <a:pPr lvl="1"/>
            <a:r>
              <a:rPr lang="en-US" sz="2400" dirty="0"/>
              <a:t>Organizational Structure (e.g. Secretariat, Presidential, etc.)</a:t>
            </a:r>
          </a:p>
          <a:p>
            <a:pPr lvl="1"/>
            <a:r>
              <a:rPr lang="en-US" sz="2400" dirty="0"/>
              <a:t>Record Type (e.g. Minutes, Financial Records, etc.)</a:t>
            </a:r>
          </a:p>
        </p:txBody>
      </p:sp>
      <p:sp>
        <p:nvSpPr>
          <p:cNvPr id="4" name="TextBox 3">
            <a:extLst>
              <a:ext uri="{FF2B5EF4-FFF2-40B4-BE49-F238E27FC236}">
                <a16:creationId xmlns:a16="http://schemas.microsoft.com/office/drawing/2014/main" id="{E789B32E-78FA-AB4A-B071-3F16C5636E25}"/>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11566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71C1-C07F-6042-9CF7-27409EDA805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F283470-AED1-5F40-BB8D-8E687D5CB012}"/>
              </a:ext>
            </a:extLst>
          </p:cNvPr>
          <p:cNvSpPr>
            <a:spLocks noGrp="1"/>
          </p:cNvSpPr>
          <p:nvPr>
            <p:ph idx="1"/>
          </p:nvPr>
        </p:nvSpPr>
        <p:spPr/>
        <p:txBody>
          <a:bodyPr>
            <a:normAutofit fontScale="85000" lnSpcReduction="20000"/>
          </a:bodyPr>
          <a:lstStyle/>
          <a:p>
            <a:r>
              <a:rPr lang="en-US" sz="3600" dirty="0"/>
              <a:t>What is Electronics Records Management (ERM)?</a:t>
            </a:r>
          </a:p>
          <a:p>
            <a:r>
              <a:rPr lang="en-US" sz="3600" dirty="0"/>
              <a:t>Why is ERM Important?</a:t>
            </a:r>
          </a:p>
          <a:p>
            <a:r>
              <a:rPr lang="en-US" sz="3600" dirty="0"/>
              <a:t>Types of Electronic Records</a:t>
            </a:r>
          </a:p>
          <a:p>
            <a:r>
              <a:rPr lang="en-US" sz="3600" dirty="0"/>
              <a:t>Guidelines for Electronic Records Management</a:t>
            </a:r>
          </a:p>
          <a:p>
            <a:r>
              <a:rPr lang="en-US" sz="3600" dirty="0"/>
              <a:t>Basic Components of an Electronic Records Management System</a:t>
            </a:r>
          </a:p>
          <a:p>
            <a:endParaRPr lang="en-US" sz="3600" dirty="0"/>
          </a:p>
        </p:txBody>
      </p:sp>
    </p:spTree>
    <p:extLst>
      <p:ext uri="{BB962C8B-B14F-4D97-AF65-F5344CB8AC3E}">
        <p14:creationId xmlns:p14="http://schemas.microsoft.com/office/powerpoint/2010/main" val="423318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Organizational Folder Structure</a:t>
            </a:r>
          </a:p>
        </p:txBody>
      </p:sp>
      <p:pic>
        <p:nvPicPr>
          <p:cNvPr id="8" name="Content Placeholder 7">
            <a:extLst>
              <a:ext uri="{FF2B5EF4-FFF2-40B4-BE49-F238E27FC236}">
                <a16:creationId xmlns:a16="http://schemas.microsoft.com/office/drawing/2014/main" id="{3985B3C7-DE7F-1F43-B749-215BB3FB093B}"/>
              </a:ext>
            </a:extLst>
          </p:cNvPr>
          <p:cNvPicPr>
            <a:picLocks noGrp="1" noChangeAspect="1"/>
          </p:cNvPicPr>
          <p:nvPr>
            <p:ph idx="1"/>
          </p:nvPr>
        </p:nvPicPr>
        <p:blipFill>
          <a:blip r:embed="rId3"/>
          <a:stretch>
            <a:fillRect/>
          </a:stretch>
        </p:blipFill>
        <p:spPr>
          <a:xfrm>
            <a:off x="685801" y="1885241"/>
            <a:ext cx="3630021" cy="3614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E789B32E-78FA-AB4A-B071-3F16C5636E25}"/>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
        <p:nvSpPr>
          <p:cNvPr id="9" name="TextBox 8">
            <a:extLst>
              <a:ext uri="{FF2B5EF4-FFF2-40B4-BE49-F238E27FC236}">
                <a16:creationId xmlns:a16="http://schemas.microsoft.com/office/drawing/2014/main" id="{893DAF5A-B70C-D147-9849-85D050BD5BB8}"/>
              </a:ext>
            </a:extLst>
          </p:cNvPr>
          <p:cNvSpPr txBox="1"/>
          <p:nvPr/>
        </p:nvSpPr>
        <p:spPr>
          <a:xfrm>
            <a:off x="5408909" y="2065867"/>
            <a:ext cx="6071892" cy="1384995"/>
          </a:xfrm>
          <a:prstGeom prst="rect">
            <a:avLst/>
          </a:prstGeom>
          <a:noFill/>
        </p:spPr>
        <p:txBody>
          <a:bodyPr wrap="square" rtlCol="0">
            <a:spAutoFit/>
          </a:bodyPr>
          <a:lstStyle/>
          <a:p>
            <a:pPr marL="285750" indent="-285750">
              <a:buFont typeface="Wingdings" pitchFamily="2" charset="2"/>
              <a:buChar char="§"/>
            </a:pPr>
            <a:r>
              <a:rPr lang="en-US" sz="2800" dirty="0"/>
              <a:t>Relatively straightforward</a:t>
            </a:r>
          </a:p>
          <a:p>
            <a:pPr marL="285750" indent="-285750">
              <a:buFont typeface="Wingdings" pitchFamily="2" charset="2"/>
              <a:buChar char="§"/>
            </a:pPr>
            <a:r>
              <a:rPr lang="en-US" sz="2800" dirty="0"/>
              <a:t>Folder structure follows organizational structure</a:t>
            </a:r>
          </a:p>
        </p:txBody>
      </p:sp>
    </p:spTree>
    <p:extLst>
      <p:ext uri="{BB962C8B-B14F-4D97-AF65-F5344CB8AC3E}">
        <p14:creationId xmlns:p14="http://schemas.microsoft.com/office/powerpoint/2010/main" val="393811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a:xfrm>
            <a:off x="685801" y="0"/>
            <a:ext cx="10131425" cy="1456267"/>
          </a:xfrm>
        </p:spPr>
        <p:txBody>
          <a:bodyPr/>
          <a:lstStyle/>
          <a:p>
            <a:r>
              <a:rPr lang="en-US" dirty="0"/>
              <a:t>Record Type Folder Structure</a:t>
            </a:r>
          </a:p>
        </p:txBody>
      </p:sp>
      <p:sp>
        <p:nvSpPr>
          <p:cNvPr id="4" name="TextBox 3">
            <a:extLst>
              <a:ext uri="{FF2B5EF4-FFF2-40B4-BE49-F238E27FC236}">
                <a16:creationId xmlns:a16="http://schemas.microsoft.com/office/drawing/2014/main" id="{E789B32E-78FA-AB4A-B071-3F16C5636E25}"/>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
        <p:nvSpPr>
          <p:cNvPr id="9" name="TextBox 8">
            <a:extLst>
              <a:ext uri="{FF2B5EF4-FFF2-40B4-BE49-F238E27FC236}">
                <a16:creationId xmlns:a16="http://schemas.microsoft.com/office/drawing/2014/main" id="{893DAF5A-B70C-D147-9849-85D050BD5BB8}"/>
              </a:ext>
            </a:extLst>
          </p:cNvPr>
          <p:cNvSpPr txBox="1"/>
          <p:nvPr/>
        </p:nvSpPr>
        <p:spPr>
          <a:xfrm>
            <a:off x="5408909" y="2065867"/>
            <a:ext cx="6071892" cy="2677656"/>
          </a:xfrm>
          <a:prstGeom prst="rect">
            <a:avLst/>
          </a:prstGeom>
          <a:noFill/>
        </p:spPr>
        <p:txBody>
          <a:bodyPr wrap="square" rtlCol="0">
            <a:spAutoFit/>
          </a:bodyPr>
          <a:lstStyle/>
          <a:p>
            <a:pPr marL="285750" indent="-285750">
              <a:buFont typeface="Wingdings" pitchFamily="2" charset="2"/>
              <a:buChar char="§"/>
            </a:pPr>
            <a:r>
              <a:rPr lang="en-US" sz="2800" dirty="0"/>
              <a:t>Folder structure organizes documents by record type</a:t>
            </a:r>
          </a:p>
          <a:p>
            <a:pPr marL="285750" indent="-285750">
              <a:buFont typeface="Wingdings" pitchFamily="2" charset="2"/>
              <a:buChar char="§"/>
            </a:pPr>
            <a:r>
              <a:rPr lang="en-US" sz="2800" dirty="0"/>
              <a:t>May be helpful when document types span multiple departments</a:t>
            </a:r>
          </a:p>
          <a:p>
            <a:pPr marL="285750" indent="-285750">
              <a:buFont typeface="Wingdings" pitchFamily="2" charset="2"/>
              <a:buChar char="§"/>
            </a:pPr>
            <a:r>
              <a:rPr lang="en-US" sz="2800" dirty="0"/>
              <a:t>Access control may not be as easy to implement</a:t>
            </a:r>
          </a:p>
        </p:txBody>
      </p:sp>
      <p:pic>
        <p:nvPicPr>
          <p:cNvPr id="6" name="Picture 5">
            <a:extLst>
              <a:ext uri="{FF2B5EF4-FFF2-40B4-BE49-F238E27FC236}">
                <a16:creationId xmlns:a16="http://schemas.microsoft.com/office/drawing/2014/main" id="{632D83EA-4F3A-9B4F-92FD-8C5549B1F4BA}"/>
              </a:ext>
            </a:extLst>
          </p:cNvPr>
          <p:cNvPicPr>
            <a:picLocks noChangeAspect="1"/>
          </p:cNvPicPr>
          <p:nvPr/>
        </p:nvPicPr>
        <p:blipFill>
          <a:blip r:embed="rId3"/>
          <a:stretch>
            <a:fillRect/>
          </a:stretch>
        </p:blipFill>
        <p:spPr>
          <a:xfrm>
            <a:off x="811277" y="1160686"/>
            <a:ext cx="2781009" cy="535721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0944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BDAF-3989-B24E-9480-EAF96D184DC7}"/>
              </a:ext>
            </a:extLst>
          </p:cNvPr>
          <p:cNvSpPr>
            <a:spLocks noGrp="1"/>
          </p:cNvSpPr>
          <p:nvPr>
            <p:ph type="title"/>
          </p:nvPr>
        </p:nvSpPr>
        <p:spPr>
          <a:xfrm>
            <a:off x="685801" y="303595"/>
            <a:ext cx="10131425" cy="1456267"/>
          </a:xfrm>
        </p:spPr>
        <p:txBody>
          <a:bodyPr/>
          <a:lstStyle/>
          <a:p>
            <a:r>
              <a:rPr lang="en-US" dirty="0"/>
              <a:t>Integration with Desktop Applications</a:t>
            </a:r>
          </a:p>
        </p:txBody>
      </p:sp>
      <p:sp>
        <p:nvSpPr>
          <p:cNvPr id="3" name="Content Placeholder 2">
            <a:extLst>
              <a:ext uri="{FF2B5EF4-FFF2-40B4-BE49-F238E27FC236}">
                <a16:creationId xmlns:a16="http://schemas.microsoft.com/office/drawing/2014/main" id="{1A97CF92-5ED4-6949-8CDA-0AC34F71D74D}"/>
              </a:ext>
            </a:extLst>
          </p:cNvPr>
          <p:cNvSpPr>
            <a:spLocks noGrp="1"/>
          </p:cNvSpPr>
          <p:nvPr>
            <p:ph idx="1"/>
          </p:nvPr>
        </p:nvSpPr>
        <p:spPr>
          <a:xfrm>
            <a:off x="684860" y="1550635"/>
            <a:ext cx="10767446" cy="2410274"/>
          </a:xfrm>
        </p:spPr>
        <p:txBody>
          <a:bodyPr>
            <a:normAutofit lnSpcReduction="10000"/>
          </a:bodyPr>
          <a:lstStyle/>
          <a:p>
            <a:r>
              <a:rPr lang="en-US" sz="3200" dirty="0"/>
              <a:t>Allows users to save documents directly to the repository from the application</a:t>
            </a:r>
          </a:p>
          <a:p>
            <a:r>
              <a:rPr lang="en-US" sz="3200" dirty="0"/>
              <a:t>Most EDM systems integrate with popular desktop applications such as Microsoft Office</a:t>
            </a:r>
          </a:p>
        </p:txBody>
      </p:sp>
      <p:pic>
        <p:nvPicPr>
          <p:cNvPr id="4" name="Picture 3">
            <a:extLst>
              <a:ext uri="{FF2B5EF4-FFF2-40B4-BE49-F238E27FC236}">
                <a16:creationId xmlns:a16="http://schemas.microsoft.com/office/drawing/2014/main" id="{6AF3EEA5-B5D6-6A4A-A1A3-BFD43758BC9D}"/>
              </a:ext>
            </a:extLst>
          </p:cNvPr>
          <p:cNvPicPr>
            <a:picLocks noChangeAspect="1"/>
          </p:cNvPicPr>
          <p:nvPr/>
        </p:nvPicPr>
        <p:blipFill>
          <a:blip r:embed="rId3"/>
          <a:stretch>
            <a:fillRect/>
          </a:stretch>
        </p:blipFill>
        <p:spPr>
          <a:xfrm>
            <a:off x="3160713" y="3786410"/>
            <a:ext cx="5181600" cy="2794000"/>
          </a:xfrm>
          <a:prstGeom prst="rect">
            <a:avLst/>
          </a:prstGeom>
        </p:spPr>
      </p:pic>
      <p:sp>
        <p:nvSpPr>
          <p:cNvPr id="5" name="TextBox 4">
            <a:extLst>
              <a:ext uri="{FF2B5EF4-FFF2-40B4-BE49-F238E27FC236}">
                <a16:creationId xmlns:a16="http://schemas.microsoft.com/office/drawing/2014/main" id="{632CC4BC-4A77-6D46-ABD1-3CE5D59AB07C}"/>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419777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Check-In and Check-Out</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a:xfrm>
            <a:off x="375557" y="2142067"/>
            <a:ext cx="8302755" cy="4152597"/>
          </a:xfrm>
        </p:spPr>
        <p:txBody>
          <a:bodyPr>
            <a:normAutofit fontScale="92500" lnSpcReduction="20000"/>
          </a:bodyPr>
          <a:lstStyle/>
          <a:p>
            <a:r>
              <a:rPr lang="en-US" sz="3200" dirty="0"/>
              <a:t>Controls who is editing a document and when it is being edited</a:t>
            </a:r>
          </a:p>
          <a:p>
            <a:r>
              <a:rPr lang="en-US" sz="3200" dirty="0"/>
              <a:t>Ensures that only one person edits the document at a time</a:t>
            </a:r>
          </a:p>
          <a:p>
            <a:r>
              <a:rPr lang="en-US" sz="3200" dirty="0"/>
              <a:t>When a document is finished being edited, the user will check the updated document back in to the repository giving everyone else access to the new file</a:t>
            </a:r>
          </a:p>
        </p:txBody>
      </p:sp>
      <p:sp>
        <p:nvSpPr>
          <p:cNvPr id="4" name="TextBox 3">
            <a:extLst>
              <a:ext uri="{FF2B5EF4-FFF2-40B4-BE49-F238E27FC236}">
                <a16:creationId xmlns:a16="http://schemas.microsoft.com/office/drawing/2014/main" id="{CE7B9890-8835-444E-A39F-384A90056D30}"/>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pic>
        <p:nvPicPr>
          <p:cNvPr id="5" name="Picture 4">
            <a:extLst>
              <a:ext uri="{FF2B5EF4-FFF2-40B4-BE49-F238E27FC236}">
                <a16:creationId xmlns:a16="http://schemas.microsoft.com/office/drawing/2014/main" id="{0545B368-9728-F24E-9C61-A0C783A53B8C}"/>
              </a:ext>
            </a:extLst>
          </p:cNvPr>
          <p:cNvPicPr>
            <a:picLocks noChangeAspect="1"/>
          </p:cNvPicPr>
          <p:nvPr/>
        </p:nvPicPr>
        <p:blipFill>
          <a:blip r:embed="rId3"/>
          <a:stretch>
            <a:fillRect/>
          </a:stretch>
        </p:blipFill>
        <p:spPr>
          <a:xfrm>
            <a:off x="8678312" y="2351613"/>
            <a:ext cx="3472327" cy="2898023"/>
          </a:xfrm>
          <a:prstGeom prst="rect">
            <a:avLst/>
          </a:prstGeom>
        </p:spPr>
      </p:pic>
    </p:spTree>
    <p:extLst>
      <p:ext uri="{BB962C8B-B14F-4D97-AF65-F5344CB8AC3E}">
        <p14:creationId xmlns:p14="http://schemas.microsoft.com/office/powerpoint/2010/main" val="428809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Auditing &amp; Security</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a:xfrm>
            <a:off x="363084" y="2142066"/>
            <a:ext cx="11144408" cy="3948767"/>
          </a:xfrm>
        </p:spPr>
        <p:txBody>
          <a:bodyPr>
            <a:normAutofit fontScale="92500" lnSpcReduction="20000"/>
          </a:bodyPr>
          <a:lstStyle/>
          <a:p>
            <a:r>
              <a:rPr lang="en-US" sz="3200" dirty="0"/>
              <a:t>Auditing keeps track of what happens to a document, who accesses it and when</a:t>
            </a:r>
          </a:p>
          <a:p>
            <a:r>
              <a:rPr lang="en-US" sz="3200" dirty="0"/>
              <a:t>Security is extremely important – allowing access permissions to be granted at varying levels</a:t>
            </a:r>
          </a:p>
          <a:p>
            <a:r>
              <a:rPr lang="en-US" sz="3200" dirty="0"/>
              <a:t>Ability to determine who has access to what documents</a:t>
            </a:r>
          </a:p>
          <a:p>
            <a:r>
              <a:rPr lang="en-US" sz="3200" dirty="0"/>
              <a:t>Individual users or groups of users can have different access rights to the same records</a:t>
            </a:r>
          </a:p>
        </p:txBody>
      </p:sp>
      <p:sp>
        <p:nvSpPr>
          <p:cNvPr id="5" name="TextBox 4">
            <a:extLst>
              <a:ext uri="{FF2B5EF4-FFF2-40B4-BE49-F238E27FC236}">
                <a16:creationId xmlns:a16="http://schemas.microsoft.com/office/drawing/2014/main" id="{E7055620-073D-B345-90CA-F89937191F8E}"/>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194116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Auditing &amp; Security</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a:xfrm>
            <a:off x="363084" y="2142067"/>
            <a:ext cx="10617879" cy="1964569"/>
          </a:xfrm>
        </p:spPr>
        <p:txBody>
          <a:bodyPr>
            <a:normAutofit lnSpcReduction="10000"/>
          </a:bodyPr>
          <a:lstStyle/>
          <a:p>
            <a:pPr marL="0" indent="0">
              <a:buNone/>
            </a:pPr>
            <a:r>
              <a:rPr lang="en-US" sz="3200" dirty="0"/>
              <a:t>Additional Security Features may include the following:</a:t>
            </a:r>
          </a:p>
          <a:p>
            <a:pPr>
              <a:buFont typeface="Wingdings" pitchFamily="2" charset="2"/>
              <a:buChar char="v"/>
            </a:pPr>
            <a:r>
              <a:rPr lang="en-US" sz="3200" dirty="0"/>
              <a:t>Facilitates redaction of text within documents</a:t>
            </a:r>
          </a:p>
          <a:p>
            <a:pPr>
              <a:buFont typeface="Wingdings" pitchFamily="2" charset="2"/>
              <a:buChar char="v"/>
            </a:pPr>
            <a:r>
              <a:rPr lang="en-US" sz="3200" dirty="0"/>
              <a:t>Restrict specific actions such printing and copying</a:t>
            </a:r>
          </a:p>
        </p:txBody>
      </p:sp>
      <p:sp>
        <p:nvSpPr>
          <p:cNvPr id="4" name="Content Placeholder 2">
            <a:extLst>
              <a:ext uri="{FF2B5EF4-FFF2-40B4-BE49-F238E27FC236}">
                <a16:creationId xmlns:a16="http://schemas.microsoft.com/office/drawing/2014/main" id="{62C55D45-F2C0-4849-B1AC-CC39192D624B}"/>
              </a:ext>
            </a:extLst>
          </p:cNvPr>
          <p:cNvSpPr txBox="1">
            <a:spLocks/>
          </p:cNvSpPr>
          <p:nvPr/>
        </p:nvSpPr>
        <p:spPr>
          <a:xfrm>
            <a:off x="363084" y="4539641"/>
            <a:ext cx="9764485" cy="1402599"/>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endParaRPr lang="en-US" sz="2400" dirty="0"/>
          </a:p>
        </p:txBody>
      </p:sp>
      <p:sp>
        <p:nvSpPr>
          <p:cNvPr id="5" name="TextBox 4">
            <a:extLst>
              <a:ext uri="{FF2B5EF4-FFF2-40B4-BE49-F238E27FC236}">
                <a16:creationId xmlns:a16="http://schemas.microsoft.com/office/drawing/2014/main" id="{E7055620-073D-B345-90CA-F89937191F8E}"/>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66814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Classification and Indexing</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p:txBody>
          <a:bodyPr>
            <a:normAutofit/>
          </a:bodyPr>
          <a:lstStyle/>
          <a:p>
            <a:r>
              <a:rPr lang="en-US" sz="3200" dirty="0"/>
              <a:t>All documents should be classified and indexed using metadata</a:t>
            </a:r>
          </a:p>
          <a:p>
            <a:r>
              <a:rPr lang="en-US" sz="3200" dirty="0"/>
              <a:t>This facilitates easier retrieval later</a:t>
            </a:r>
          </a:p>
          <a:p>
            <a:r>
              <a:rPr lang="en-US" sz="3200" dirty="0"/>
              <a:t>Metadata should contain information about the record (e.g. Title, Date Created, Department, Record Type)</a:t>
            </a:r>
          </a:p>
        </p:txBody>
      </p:sp>
      <p:sp>
        <p:nvSpPr>
          <p:cNvPr id="4" name="TextBox 3">
            <a:extLst>
              <a:ext uri="{FF2B5EF4-FFF2-40B4-BE49-F238E27FC236}">
                <a16:creationId xmlns:a16="http://schemas.microsoft.com/office/drawing/2014/main" id="{CA602CDC-C24F-C647-82EA-0272693B448D}"/>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390623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763C1-E74B-0645-9653-53624DBF7269}"/>
              </a:ext>
            </a:extLst>
          </p:cNvPr>
          <p:cNvSpPr>
            <a:spLocks noGrp="1"/>
          </p:cNvSpPr>
          <p:nvPr>
            <p:ph type="title"/>
          </p:nvPr>
        </p:nvSpPr>
        <p:spPr/>
        <p:txBody>
          <a:bodyPr/>
          <a:lstStyle/>
          <a:p>
            <a:r>
              <a:rPr lang="en-US" dirty="0"/>
              <a:t>Search and Retrieval</a:t>
            </a:r>
          </a:p>
        </p:txBody>
      </p:sp>
      <p:sp>
        <p:nvSpPr>
          <p:cNvPr id="3" name="Content Placeholder 2">
            <a:extLst>
              <a:ext uri="{FF2B5EF4-FFF2-40B4-BE49-F238E27FC236}">
                <a16:creationId xmlns:a16="http://schemas.microsoft.com/office/drawing/2014/main" id="{1153B857-BCA0-B54C-9479-F05F050C98D0}"/>
              </a:ext>
            </a:extLst>
          </p:cNvPr>
          <p:cNvSpPr>
            <a:spLocks noGrp="1"/>
          </p:cNvSpPr>
          <p:nvPr>
            <p:ph idx="1"/>
          </p:nvPr>
        </p:nvSpPr>
        <p:spPr>
          <a:xfrm>
            <a:off x="685801" y="2142067"/>
            <a:ext cx="10131425" cy="4235485"/>
          </a:xfrm>
        </p:spPr>
        <p:txBody>
          <a:bodyPr>
            <a:normAutofit lnSpcReduction="10000"/>
          </a:bodyPr>
          <a:lstStyle/>
          <a:p>
            <a:r>
              <a:rPr lang="en-US" sz="3200" dirty="0"/>
              <a:t>The more intuitive the classification and indexing, the easier to locate the record</a:t>
            </a:r>
          </a:p>
          <a:p>
            <a:r>
              <a:rPr lang="en-US" sz="3200" dirty="0"/>
              <a:t>A good system would offer multiple ways to locate records, such as:</a:t>
            </a:r>
          </a:p>
          <a:p>
            <a:pPr lvl="1"/>
            <a:r>
              <a:rPr lang="en-US" sz="2800" dirty="0"/>
              <a:t>Browsing by folder structure</a:t>
            </a:r>
          </a:p>
          <a:p>
            <a:pPr lvl="1"/>
            <a:r>
              <a:rPr lang="en-US" sz="2800" dirty="0"/>
              <a:t>Basic search (by Filename, Title)</a:t>
            </a:r>
          </a:p>
          <a:p>
            <a:pPr lvl="1"/>
            <a:r>
              <a:rPr lang="en-US" sz="2800" dirty="0"/>
              <a:t>Advance search (by record type, using wildcards, dates)</a:t>
            </a:r>
          </a:p>
        </p:txBody>
      </p:sp>
      <p:sp>
        <p:nvSpPr>
          <p:cNvPr id="5" name="TextBox 4">
            <a:extLst>
              <a:ext uri="{FF2B5EF4-FFF2-40B4-BE49-F238E27FC236}">
                <a16:creationId xmlns:a16="http://schemas.microsoft.com/office/drawing/2014/main" id="{D8ECB2AC-C639-7B4A-B4AA-3CC08822B525}"/>
              </a:ext>
            </a:extLst>
          </p:cNvPr>
          <p:cNvSpPr txBox="1"/>
          <p:nvPr/>
        </p:nvSpPr>
        <p:spPr>
          <a:xfrm>
            <a:off x="0" y="6580410"/>
            <a:ext cx="12192000" cy="276999"/>
          </a:xfrm>
          <a:prstGeom prst="rect">
            <a:avLst/>
          </a:prstGeom>
          <a:solidFill>
            <a:schemeClr val="accent2"/>
          </a:solidFill>
          <a:effectLst>
            <a:innerShdw blurRad="50800" dist="25400" dir="16200000">
              <a:prstClr val="black">
                <a:alpha val="50000"/>
              </a:prstClr>
            </a:innerShdw>
          </a:effectLst>
        </p:spPr>
        <p:txBody>
          <a:bodyPr wrap="square" rtlCol="0">
            <a:spAutoFit/>
          </a:bodyPr>
          <a:lstStyle/>
          <a:p>
            <a:pPr algn="ctr"/>
            <a:r>
              <a:rPr lang="en-US" sz="1200" dirty="0">
                <a:solidFill>
                  <a:schemeClr val="bg2">
                    <a:lumMod val="75000"/>
                  </a:schemeClr>
                </a:solidFill>
                <a:latin typeface="Trebuchet MS" panose="020B0703020202090204" pitchFamily="34" charset="0"/>
              </a:rPr>
              <a:t>Components of an Electronic Document Management System</a:t>
            </a:r>
          </a:p>
        </p:txBody>
      </p:sp>
    </p:spTree>
    <p:extLst>
      <p:ext uri="{BB962C8B-B14F-4D97-AF65-F5344CB8AC3E}">
        <p14:creationId xmlns:p14="http://schemas.microsoft.com/office/powerpoint/2010/main" val="425978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CD91A-F21F-3C4B-A4DA-E319968535F2}"/>
              </a:ext>
            </a:extLst>
          </p:cNvPr>
          <p:cNvSpPr>
            <a:spLocks noGrp="1"/>
          </p:cNvSpPr>
          <p:nvPr>
            <p:ph type="title"/>
          </p:nvPr>
        </p:nvSpPr>
        <p:spPr/>
        <p:txBody>
          <a:bodyPr>
            <a:normAutofit/>
          </a:bodyPr>
          <a:lstStyle/>
          <a:p>
            <a:r>
              <a:rPr lang="en-US" dirty="0"/>
              <a:t>Retention and Disposal of Electronic Records</a:t>
            </a:r>
          </a:p>
        </p:txBody>
      </p:sp>
      <p:sp>
        <p:nvSpPr>
          <p:cNvPr id="3" name="Content Placeholder 2">
            <a:extLst>
              <a:ext uri="{FF2B5EF4-FFF2-40B4-BE49-F238E27FC236}">
                <a16:creationId xmlns:a16="http://schemas.microsoft.com/office/drawing/2014/main" id="{FA4D84EA-8404-C040-9A46-765E0C7EEDE4}"/>
              </a:ext>
            </a:extLst>
          </p:cNvPr>
          <p:cNvSpPr>
            <a:spLocks noGrp="1"/>
          </p:cNvSpPr>
          <p:nvPr>
            <p:ph idx="1"/>
          </p:nvPr>
        </p:nvSpPr>
        <p:spPr>
          <a:xfrm>
            <a:off x="685801" y="2142067"/>
            <a:ext cx="10790694" cy="3649133"/>
          </a:xfrm>
        </p:spPr>
        <p:txBody>
          <a:bodyPr>
            <a:normAutofit fontScale="92500"/>
          </a:bodyPr>
          <a:lstStyle/>
          <a:p>
            <a:r>
              <a:rPr lang="en-US" sz="3200" dirty="0"/>
              <a:t>Electronic Records need to be retained for a specific length of time</a:t>
            </a:r>
          </a:p>
          <a:p>
            <a:r>
              <a:rPr lang="en-US" sz="3200" dirty="0"/>
              <a:t>Disposal may be completely deleting or moving to off-line storage depending on organizational rules</a:t>
            </a:r>
          </a:p>
          <a:p>
            <a:pPr lvl="1"/>
            <a:r>
              <a:rPr lang="en-US" sz="3000" dirty="0"/>
              <a:t>Possible offline storage media include: CD, DVD, Ext. Hard Drive</a:t>
            </a:r>
          </a:p>
          <a:p>
            <a:r>
              <a:rPr lang="en-US" sz="3200" dirty="0"/>
              <a:t>Too many files in the repository will make it more difficult to find what you are searching for</a:t>
            </a:r>
          </a:p>
        </p:txBody>
      </p:sp>
    </p:spTree>
    <p:extLst>
      <p:ext uri="{BB962C8B-B14F-4D97-AF65-F5344CB8AC3E}">
        <p14:creationId xmlns:p14="http://schemas.microsoft.com/office/powerpoint/2010/main" val="127868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Tw Cen MT Condensed" charset="0"/>
                <a:ea typeface="Tw Cen MT Condensed" charset="0"/>
                <a:cs typeface="Tw Cen MT Condensed" charset="0"/>
              </a:rPr>
              <a:t>QUESTIONS</a:t>
            </a:r>
          </a:p>
        </p:txBody>
      </p:sp>
      <p:pic>
        <p:nvPicPr>
          <p:cNvPr id="4" name="Picture 3">
            <a:extLst>
              <a:ext uri="{FF2B5EF4-FFF2-40B4-BE49-F238E27FC236}">
                <a16:creationId xmlns:a16="http://schemas.microsoft.com/office/drawing/2014/main" id="{ED27CA6F-65AA-0847-8A54-D0DDB952265F}"/>
              </a:ext>
            </a:extLst>
          </p:cNvPr>
          <p:cNvPicPr>
            <a:picLocks noChangeAspect="1"/>
          </p:cNvPicPr>
          <p:nvPr/>
        </p:nvPicPr>
        <p:blipFill>
          <a:blip r:embed="rId2"/>
          <a:stretch>
            <a:fillRect/>
          </a:stretch>
        </p:blipFill>
        <p:spPr>
          <a:xfrm>
            <a:off x="2997200" y="1587500"/>
            <a:ext cx="6197600" cy="3683000"/>
          </a:xfrm>
          <a:prstGeom prst="rect">
            <a:avLst/>
          </a:prstGeom>
        </p:spPr>
      </p:pic>
    </p:spTree>
    <p:extLst>
      <p:ext uri="{BB962C8B-B14F-4D97-AF65-F5344CB8AC3E}">
        <p14:creationId xmlns:p14="http://schemas.microsoft.com/office/powerpoint/2010/main" val="3805664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D4FD3AE-1BC5-9845-9784-9229399DA817}"/>
              </a:ext>
            </a:extLst>
          </p:cNvPr>
          <p:cNvSpPr>
            <a:spLocks noGrp="1"/>
          </p:cNvSpPr>
          <p:nvPr>
            <p:ph type="body" idx="1"/>
          </p:nvPr>
        </p:nvSpPr>
        <p:spPr>
          <a:xfrm>
            <a:off x="685800" y="337457"/>
            <a:ext cx="11277600" cy="1453243"/>
          </a:xfrm>
        </p:spPr>
        <p:txBody>
          <a:bodyPr>
            <a:normAutofit/>
          </a:bodyPr>
          <a:lstStyle/>
          <a:p>
            <a:r>
              <a:rPr lang="en-US" sz="6000" dirty="0">
                <a:latin typeface="Tw Cen MT Condensed" panose="020B0606020104020203" pitchFamily="34" charset="77"/>
              </a:rPr>
              <a:t>What is Electronic Records Management?</a:t>
            </a:r>
          </a:p>
        </p:txBody>
      </p:sp>
      <p:sp>
        <p:nvSpPr>
          <p:cNvPr id="2" name="TextBox 1">
            <a:extLst>
              <a:ext uri="{FF2B5EF4-FFF2-40B4-BE49-F238E27FC236}">
                <a16:creationId xmlns:a16="http://schemas.microsoft.com/office/drawing/2014/main" id="{EF4BD606-BB53-874A-9EDA-45D58D22A813}"/>
              </a:ext>
            </a:extLst>
          </p:cNvPr>
          <p:cNvSpPr txBox="1"/>
          <p:nvPr/>
        </p:nvSpPr>
        <p:spPr>
          <a:xfrm>
            <a:off x="825500" y="1790700"/>
            <a:ext cx="10668000" cy="4524315"/>
          </a:xfrm>
          <a:prstGeom prst="rect">
            <a:avLst/>
          </a:prstGeom>
          <a:noFill/>
        </p:spPr>
        <p:txBody>
          <a:bodyPr wrap="square" rtlCol="0">
            <a:spAutoFit/>
          </a:bodyPr>
          <a:lstStyle/>
          <a:p>
            <a:r>
              <a:rPr lang="en-US" sz="3200" dirty="0"/>
              <a:t>“Records management refers to a set of activities required for systematically controlling the creation, distribution, use, maintenance, and disposition of recorded information maintained as evidence of business activities and transactions.” </a:t>
            </a:r>
          </a:p>
          <a:p>
            <a:endParaRPr lang="en-US" sz="3200" dirty="0"/>
          </a:p>
          <a:p>
            <a:r>
              <a:rPr lang="en-US" sz="3200" dirty="0"/>
              <a:t>Electronic Records Management (ERM) essentially ensures your organization has the records it needs when they are needed. </a:t>
            </a:r>
          </a:p>
          <a:p>
            <a:endParaRPr lang="en-US" sz="3200" dirty="0"/>
          </a:p>
        </p:txBody>
      </p:sp>
    </p:spTree>
    <p:extLst>
      <p:ext uri="{BB962C8B-B14F-4D97-AF65-F5344CB8AC3E}">
        <p14:creationId xmlns:p14="http://schemas.microsoft.com/office/powerpoint/2010/main" val="306352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85D160-8248-F84D-AE78-293119EE8EE5}"/>
              </a:ext>
            </a:extLst>
          </p:cNvPr>
          <p:cNvPicPr>
            <a:picLocks noChangeAspect="1"/>
          </p:cNvPicPr>
          <p:nvPr/>
        </p:nvPicPr>
        <p:blipFill>
          <a:blip r:embed="rId3"/>
          <a:stretch>
            <a:fillRect/>
          </a:stretch>
        </p:blipFill>
        <p:spPr>
          <a:xfrm>
            <a:off x="4435098" y="2634713"/>
            <a:ext cx="2799080" cy="2799080"/>
          </a:xfrm>
          <a:prstGeom prst="rect">
            <a:avLst/>
          </a:prstGeom>
        </p:spPr>
      </p:pic>
      <p:sp>
        <p:nvSpPr>
          <p:cNvPr id="2" name="Title 1"/>
          <p:cNvSpPr>
            <a:spLocks noGrp="1"/>
          </p:cNvSpPr>
          <p:nvPr>
            <p:ph type="ctrTitle"/>
          </p:nvPr>
        </p:nvSpPr>
        <p:spPr>
          <a:xfrm>
            <a:off x="1487232" y="891154"/>
            <a:ext cx="9377820" cy="2618924"/>
          </a:xfrm>
        </p:spPr>
        <p:txBody>
          <a:bodyPr>
            <a:normAutofit/>
          </a:bodyPr>
          <a:lstStyle/>
          <a:p>
            <a:pPr algn="ctr"/>
            <a:r>
              <a:rPr lang="en-US" sz="7200" spc="0" dirty="0">
                <a:solidFill>
                  <a:schemeClr val="accent1"/>
                </a:solidFill>
                <a:effectLst>
                  <a:outerShdw blurRad="50800" dist="76200" dir="2700000" algn="tl" rotWithShape="0">
                    <a:prstClr val="black">
                      <a:alpha val="40000"/>
                    </a:prstClr>
                  </a:outerShdw>
                </a:effectLst>
                <a:latin typeface="Trebuchet MS" panose="020B0703020202090204" pitchFamily="34" charset="0"/>
                <a:ea typeface="Gill Sans MT Condensed" charset="0"/>
                <a:cs typeface="Gill Sans MT Condensed" charset="0"/>
              </a:rPr>
              <a:t>e-mail policy &amp; usage guide</a:t>
            </a:r>
          </a:p>
        </p:txBody>
      </p:sp>
    </p:spTree>
    <p:extLst>
      <p:ext uri="{BB962C8B-B14F-4D97-AF65-F5344CB8AC3E}">
        <p14:creationId xmlns:p14="http://schemas.microsoft.com/office/powerpoint/2010/main" val="186802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98" y="178854"/>
            <a:ext cx="10957302" cy="2185973"/>
          </a:xfrm>
        </p:spPr>
        <p:txBody>
          <a:bodyPr>
            <a:normAutofit/>
          </a:bodyPr>
          <a:lstStyle/>
          <a:p>
            <a:r>
              <a:rPr lang="en-US" dirty="0"/>
              <a:t>Who owns the Email you compose from an organization Email address?</a:t>
            </a:r>
            <a:br>
              <a:rPr lang="en-US" dirty="0"/>
            </a:br>
            <a:r>
              <a:rPr lang="en-US" sz="2800" dirty="0"/>
              <a:t>(E.G. </a:t>
            </a:r>
            <a:r>
              <a:rPr lang="en-US" sz="2800" dirty="0" err="1"/>
              <a:t>ekings@wad.adventist.org</a:t>
            </a:r>
            <a:r>
              <a:rPr lang="en-US" sz="2800" dirty="0"/>
              <a:t>)</a:t>
            </a:r>
            <a:endParaRPr lang="en-US" dirty="0"/>
          </a:p>
        </p:txBody>
      </p:sp>
      <p:sp>
        <p:nvSpPr>
          <p:cNvPr id="3" name="Content Placeholder 2"/>
          <p:cNvSpPr>
            <a:spLocks noGrp="1"/>
          </p:cNvSpPr>
          <p:nvPr>
            <p:ph idx="1"/>
          </p:nvPr>
        </p:nvSpPr>
        <p:spPr>
          <a:xfrm>
            <a:off x="1813034" y="2686284"/>
            <a:ext cx="9616966" cy="3451069"/>
          </a:xfrm>
        </p:spPr>
        <p:txBody>
          <a:bodyPr>
            <a:noAutofit/>
          </a:bodyPr>
          <a:lstStyle/>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sz="4800" dirty="0">
                <a:solidFill>
                  <a:schemeClr val="tx1">
                    <a:lumMod val="75000"/>
                    <a:lumOff val="25000"/>
                  </a:schemeClr>
                </a:solidFill>
              </a:rPr>
              <a:t>You (The Employee)</a:t>
            </a:r>
            <a:br>
              <a:rPr lang="en-US" sz="4800" dirty="0">
                <a:solidFill>
                  <a:schemeClr val="tx1">
                    <a:lumMod val="75000"/>
                    <a:lumOff val="25000"/>
                  </a:schemeClr>
                </a:solidFill>
              </a:rPr>
            </a:br>
            <a:endParaRPr lang="en-US" sz="4800" dirty="0">
              <a:solidFill>
                <a:schemeClr val="tx1">
                  <a:lumMod val="75000"/>
                  <a:lumOff val="25000"/>
                </a:schemeClr>
              </a:solidFill>
            </a:endParaRP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sz="4800" dirty="0">
                <a:solidFill>
                  <a:schemeClr val="tx1">
                    <a:lumMod val="75000"/>
                    <a:lumOff val="25000"/>
                  </a:schemeClr>
                </a:solidFill>
              </a:rPr>
              <a:t>The Organization</a:t>
            </a:r>
            <a:br>
              <a:rPr lang="en-US" sz="4800" dirty="0">
                <a:solidFill>
                  <a:schemeClr val="tx1">
                    <a:lumMod val="75000"/>
                    <a:lumOff val="25000"/>
                  </a:schemeClr>
                </a:solidFill>
              </a:rPr>
            </a:br>
            <a:endParaRPr lang="en-US" sz="4800" dirty="0">
              <a:solidFill>
                <a:schemeClr val="tx1">
                  <a:lumMod val="75000"/>
                  <a:lumOff val="25000"/>
                </a:schemeClr>
              </a:solidFill>
            </a:endParaRPr>
          </a:p>
          <a:p>
            <a:pPr marL="914400" marR="0" lvl="0" indent="-914400" defTabSz="914400" eaLnBrk="1" fontAlgn="auto" latinLnBrk="0" hangingPunct="1">
              <a:lnSpc>
                <a:spcPct val="100000"/>
              </a:lnSpc>
              <a:spcBef>
                <a:spcPts val="0"/>
              </a:spcBef>
              <a:spcAft>
                <a:spcPts val="0"/>
              </a:spcAft>
              <a:buClrTx/>
              <a:buSzTx/>
              <a:buFontTx/>
              <a:buAutoNum type="alphaUcPeriod"/>
              <a:tabLst/>
              <a:defRPr/>
            </a:pPr>
            <a:r>
              <a:rPr lang="en-US" sz="4800" dirty="0">
                <a:solidFill>
                  <a:schemeClr val="tx1">
                    <a:lumMod val="75000"/>
                    <a:lumOff val="25000"/>
                  </a:schemeClr>
                </a:solidFill>
              </a:rPr>
              <a:t>Both</a:t>
            </a:r>
          </a:p>
        </p:txBody>
      </p:sp>
      <p:pic>
        <p:nvPicPr>
          <p:cNvPr id="4" name="Picture 3"/>
          <p:cNvPicPr>
            <a:picLocks noChangeAspect="1"/>
          </p:cNvPicPr>
          <p:nvPr/>
        </p:nvPicPr>
        <p:blipFill>
          <a:blip r:embed="rId3"/>
          <a:stretch>
            <a:fillRect/>
          </a:stretch>
        </p:blipFill>
        <p:spPr>
          <a:xfrm>
            <a:off x="650600" y="3848590"/>
            <a:ext cx="1162434" cy="1008993"/>
          </a:xfrm>
          <a:prstGeom prst="rect">
            <a:avLst/>
          </a:prstGeom>
        </p:spPr>
      </p:pic>
    </p:spTree>
    <p:extLst>
      <p:ext uri="{BB962C8B-B14F-4D97-AF65-F5344CB8AC3E}">
        <p14:creationId xmlns:p14="http://schemas.microsoft.com/office/powerpoint/2010/main" val="139624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organizational email system</a:t>
            </a:r>
          </a:p>
        </p:txBody>
      </p:sp>
      <p:sp>
        <p:nvSpPr>
          <p:cNvPr id="3" name="Content Placeholder 2"/>
          <p:cNvSpPr>
            <a:spLocks noGrp="1"/>
          </p:cNvSpPr>
          <p:nvPr>
            <p:ph idx="1"/>
          </p:nvPr>
        </p:nvSpPr>
        <p:spPr>
          <a:xfrm>
            <a:off x="1251678" y="1576552"/>
            <a:ext cx="10178322" cy="4729655"/>
          </a:xfrm>
        </p:spPr>
        <p:txBody>
          <a:bodyPr>
            <a:noAutofit/>
          </a:bodyPr>
          <a:lstStyle/>
          <a:p>
            <a:r>
              <a:rPr lang="en-US" sz="3200" dirty="0">
                <a:solidFill>
                  <a:schemeClr val="tx1">
                    <a:lumMod val="75000"/>
                    <a:lumOff val="25000"/>
                  </a:schemeClr>
                </a:solidFill>
              </a:rPr>
              <a:t>Email is owned by the organization, not the employee</a:t>
            </a:r>
          </a:p>
          <a:p>
            <a:r>
              <a:rPr lang="en-US" sz="3200" dirty="0">
                <a:solidFill>
                  <a:schemeClr val="tx1">
                    <a:lumMod val="75000"/>
                    <a:lumOff val="25000"/>
                  </a:schemeClr>
                </a:solidFill>
              </a:rPr>
              <a:t>Employees should be reminded that no automatic right of privacy applies to organizational emails </a:t>
            </a:r>
          </a:p>
          <a:p>
            <a:r>
              <a:rPr lang="en-US" sz="3200" dirty="0">
                <a:solidFill>
                  <a:schemeClr val="tx1">
                    <a:lumMod val="75000"/>
                    <a:lumOff val="25000"/>
                  </a:schemeClr>
                </a:solidFill>
              </a:rPr>
              <a:t>Once an employee leaves the organization, his/her mailbox will be preserved electronically</a:t>
            </a:r>
          </a:p>
        </p:txBody>
      </p:sp>
    </p:spTree>
    <p:extLst>
      <p:ext uri="{BB962C8B-B14F-4D97-AF65-F5344CB8AC3E}">
        <p14:creationId xmlns:p14="http://schemas.microsoft.com/office/powerpoint/2010/main" val="177749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organizational email system</a:t>
            </a:r>
          </a:p>
        </p:txBody>
      </p:sp>
      <p:sp>
        <p:nvSpPr>
          <p:cNvPr id="3" name="Content Placeholder 2"/>
          <p:cNvSpPr>
            <a:spLocks noGrp="1"/>
          </p:cNvSpPr>
          <p:nvPr>
            <p:ph idx="1"/>
          </p:nvPr>
        </p:nvSpPr>
        <p:spPr>
          <a:xfrm>
            <a:off x="1251678" y="1702676"/>
            <a:ext cx="10178322" cy="4603531"/>
          </a:xfrm>
        </p:spPr>
        <p:txBody>
          <a:bodyPr>
            <a:noAutofit/>
          </a:bodyPr>
          <a:lstStyle/>
          <a:p>
            <a:r>
              <a:rPr lang="en-US" sz="3200" dirty="0">
                <a:solidFill>
                  <a:schemeClr val="tx1">
                    <a:lumMod val="75000"/>
                    <a:lumOff val="25000"/>
                  </a:schemeClr>
                </a:solidFill>
              </a:rPr>
              <a:t>All work-related email should be generated within the organizational email system </a:t>
            </a:r>
          </a:p>
          <a:p>
            <a:r>
              <a:rPr lang="en-US" sz="3200" dirty="0">
                <a:solidFill>
                  <a:schemeClr val="tx1">
                    <a:lumMod val="75000"/>
                    <a:lumOff val="25000"/>
                  </a:schemeClr>
                </a:solidFill>
              </a:rPr>
              <a:t>Emails relating to personal matters should NOT be written using organizational email </a:t>
            </a:r>
          </a:p>
        </p:txBody>
      </p:sp>
    </p:spTree>
    <p:extLst>
      <p:ext uri="{BB962C8B-B14F-4D97-AF65-F5344CB8AC3E}">
        <p14:creationId xmlns:p14="http://schemas.microsoft.com/office/powerpoint/2010/main" val="9027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8" y="174691"/>
            <a:ext cx="11761076" cy="1492132"/>
          </a:xfrm>
        </p:spPr>
        <p:txBody>
          <a:bodyPr>
            <a:noAutofit/>
          </a:bodyPr>
          <a:lstStyle/>
          <a:p>
            <a:pPr algn="ctr"/>
            <a:r>
              <a:rPr lang="en-US" sz="6600" dirty="0"/>
              <a:t>Do not use cloud based email systems</a:t>
            </a:r>
          </a:p>
        </p:txBody>
      </p:sp>
      <p:pic>
        <p:nvPicPr>
          <p:cNvPr id="4" name="Picture 3"/>
          <p:cNvPicPr>
            <a:picLocks noChangeAspect="1"/>
          </p:cNvPicPr>
          <p:nvPr/>
        </p:nvPicPr>
        <p:blipFill rotWithShape="1">
          <a:blip r:embed="rId3"/>
          <a:srcRect t="32082" b="45776"/>
          <a:stretch/>
        </p:blipFill>
        <p:spPr>
          <a:xfrm>
            <a:off x="1290716" y="4035972"/>
            <a:ext cx="4424522" cy="979675"/>
          </a:xfrm>
          <a:prstGeom prst="rect">
            <a:avLst/>
          </a:prstGeom>
        </p:spPr>
      </p:pic>
      <p:pic>
        <p:nvPicPr>
          <p:cNvPr id="5" name="Picture 4"/>
          <p:cNvPicPr>
            <a:picLocks noChangeAspect="1"/>
          </p:cNvPicPr>
          <p:nvPr/>
        </p:nvPicPr>
        <p:blipFill>
          <a:blip r:embed="rId4"/>
          <a:stretch>
            <a:fillRect/>
          </a:stretch>
        </p:blipFill>
        <p:spPr>
          <a:xfrm>
            <a:off x="3799489" y="2480922"/>
            <a:ext cx="4674715" cy="1928320"/>
          </a:xfrm>
          <a:prstGeom prst="rect">
            <a:avLst/>
          </a:prstGeom>
        </p:spPr>
      </p:pic>
      <p:pic>
        <p:nvPicPr>
          <p:cNvPr id="6" name="Picture 5"/>
          <p:cNvPicPr>
            <a:picLocks noChangeAspect="1"/>
          </p:cNvPicPr>
          <p:nvPr/>
        </p:nvPicPr>
        <p:blipFill>
          <a:blip r:embed="rId5"/>
          <a:stretch>
            <a:fillRect/>
          </a:stretch>
        </p:blipFill>
        <p:spPr>
          <a:xfrm>
            <a:off x="5715238" y="4172039"/>
            <a:ext cx="4725276" cy="1128160"/>
          </a:xfrm>
          <a:prstGeom prst="rect">
            <a:avLst/>
          </a:prstGeom>
        </p:spPr>
      </p:pic>
      <p:pic>
        <p:nvPicPr>
          <p:cNvPr id="7" name="Picture 6"/>
          <p:cNvPicPr>
            <a:picLocks noChangeAspect="1"/>
          </p:cNvPicPr>
          <p:nvPr/>
        </p:nvPicPr>
        <p:blipFill>
          <a:blip r:embed="rId6"/>
          <a:stretch>
            <a:fillRect/>
          </a:stretch>
        </p:blipFill>
        <p:spPr>
          <a:xfrm>
            <a:off x="3799489" y="1450428"/>
            <a:ext cx="4455510" cy="4455510"/>
          </a:xfrm>
          <a:prstGeom prst="rect">
            <a:avLst/>
          </a:prstGeom>
        </p:spPr>
      </p:pic>
    </p:spTree>
    <p:extLst>
      <p:ext uri="{BB962C8B-B14F-4D97-AF65-F5344CB8AC3E}">
        <p14:creationId xmlns:p14="http://schemas.microsoft.com/office/powerpoint/2010/main" val="148042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43DA23-FEE3-8542-89D9-B6D5C894654B}"/>
              </a:ext>
            </a:extLst>
          </p:cNvPr>
          <p:cNvSpPr>
            <a:spLocks noGrp="1"/>
          </p:cNvSpPr>
          <p:nvPr>
            <p:ph type="title"/>
          </p:nvPr>
        </p:nvSpPr>
        <p:spPr>
          <a:xfrm>
            <a:off x="256308" y="174691"/>
            <a:ext cx="11761076" cy="1492132"/>
          </a:xfrm>
        </p:spPr>
        <p:txBody>
          <a:bodyPr>
            <a:noAutofit/>
          </a:bodyPr>
          <a:lstStyle/>
          <a:p>
            <a:pPr algn="ctr"/>
            <a:r>
              <a:rPr lang="en-US" sz="6600" dirty="0"/>
              <a:t>Do not use cloud based email systems</a:t>
            </a:r>
          </a:p>
        </p:txBody>
      </p:sp>
      <p:sp>
        <p:nvSpPr>
          <p:cNvPr id="3" name="Content Placeholder 2"/>
          <p:cNvSpPr>
            <a:spLocks noGrp="1"/>
          </p:cNvSpPr>
          <p:nvPr>
            <p:ph idx="1"/>
          </p:nvPr>
        </p:nvSpPr>
        <p:spPr>
          <a:xfrm>
            <a:off x="906651" y="2213053"/>
            <a:ext cx="10523349" cy="3593591"/>
          </a:xfrm>
        </p:spPr>
        <p:txBody>
          <a:bodyPr>
            <a:normAutofit/>
          </a:bodyPr>
          <a:lstStyle/>
          <a:p>
            <a:r>
              <a:rPr lang="en-US" sz="3600" dirty="0">
                <a:solidFill>
                  <a:schemeClr val="tx1">
                    <a:lumMod val="75000"/>
                    <a:lumOff val="25000"/>
                  </a:schemeClr>
                </a:solidFill>
              </a:rPr>
              <a:t>What happens to your Cloud Based Email (Gmail, Hotmail, Yahoo etc.) if something happens to you?</a:t>
            </a:r>
          </a:p>
          <a:p>
            <a:r>
              <a:rPr lang="en-US" sz="3600" dirty="0">
                <a:solidFill>
                  <a:schemeClr val="tx1">
                    <a:lumMod val="75000"/>
                    <a:lumOff val="25000"/>
                  </a:schemeClr>
                </a:solidFill>
              </a:rPr>
              <a:t>Can your assistant access your cloud based email? </a:t>
            </a:r>
          </a:p>
          <a:p>
            <a:r>
              <a:rPr lang="en-US" sz="3600" dirty="0">
                <a:solidFill>
                  <a:schemeClr val="tx1">
                    <a:lumMod val="75000"/>
                    <a:lumOff val="25000"/>
                  </a:schemeClr>
                </a:solidFill>
              </a:rPr>
              <a:t>Use Cloud Based Email ONLY for Personal Use OR as a Backup in case the Email server is down</a:t>
            </a:r>
          </a:p>
        </p:txBody>
      </p:sp>
    </p:spTree>
    <p:extLst>
      <p:ext uri="{BB962C8B-B14F-4D97-AF65-F5344CB8AC3E}">
        <p14:creationId xmlns:p14="http://schemas.microsoft.com/office/powerpoint/2010/main" val="352753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to Keep</a:t>
            </a:r>
          </a:p>
        </p:txBody>
      </p:sp>
      <p:sp>
        <p:nvSpPr>
          <p:cNvPr id="3" name="Content Placeholder 2"/>
          <p:cNvSpPr>
            <a:spLocks noGrp="1"/>
          </p:cNvSpPr>
          <p:nvPr>
            <p:ph idx="1"/>
          </p:nvPr>
        </p:nvSpPr>
        <p:spPr>
          <a:xfrm>
            <a:off x="1251678" y="1545021"/>
            <a:ext cx="10178322" cy="3593591"/>
          </a:xfrm>
        </p:spPr>
        <p:txBody>
          <a:bodyPr>
            <a:noAutofit/>
          </a:bodyPr>
          <a:lstStyle/>
          <a:p>
            <a:r>
              <a:rPr lang="en-US" sz="3200" dirty="0">
                <a:solidFill>
                  <a:schemeClr val="tx1">
                    <a:lumMod val="75000"/>
                    <a:lumOff val="25000"/>
                  </a:schemeClr>
                </a:solidFill>
              </a:rPr>
              <a:t>Correspondence dealing with policies, administration, personnel, projects and statistics</a:t>
            </a:r>
          </a:p>
          <a:p>
            <a:r>
              <a:rPr lang="en-US" sz="3200" b="1" dirty="0">
                <a:solidFill>
                  <a:schemeClr val="tx1">
                    <a:lumMod val="75000"/>
                    <a:lumOff val="25000"/>
                  </a:schemeClr>
                </a:solidFill>
              </a:rPr>
              <a:t>Final</a:t>
            </a:r>
            <a:r>
              <a:rPr lang="en-US" sz="3200" dirty="0">
                <a:solidFill>
                  <a:schemeClr val="tx1">
                    <a:lumMod val="75000"/>
                    <a:lumOff val="25000"/>
                  </a:schemeClr>
                </a:solidFill>
              </a:rPr>
              <a:t> travel schedules, including speaking and meeting appointments</a:t>
            </a:r>
          </a:p>
        </p:txBody>
      </p:sp>
    </p:spTree>
    <p:extLst>
      <p:ext uri="{BB962C8B-B14F-4D97-AF65-F5344CB8AC3E}">
        <p14:creationId xmlns:p14="http://schemas.microsoft.com/office/powerpoint/2010/main" val="39432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to Keep</a:t>
            </a:r>
          </a:p>
        </p:txBody>
      </p:sp>
      <p:sp>
        <p:nvSpPr>
          <p:cNvPr id="3" name="Content Placeholder 2"/>
          <p:cNvSpPr>
            <a:spLocks noGrp="1"/>
          </p:cNvSpPr>
          <p:nvPr>
            <p:ph idx="1"/>
          </p:nvPr>
        </p:nvSpPr>
        <p:spPr>
          <a:xfrm>
            <a:off x="1251678" y="1608083"/>
            <a:ext cx="10178322" cy="3593591"/>
          </a:xfrm>
        </p:spPr>
        <p:txBody>
          <a:bodyPr>
            <a:noAutofit/>
          </a:bodyPr>
          <a:lstStyle/>
          <a:p>
            <a:r>
              <a:rPr lang="en-US" sz="3200" dirty="0">
                <a:solidFill>
                  <a:schemeClr val="tx1">
                    <a:lumMod val="75000"/>
                    <a:lumOff val="25000"/>
                  </a:schemeClr>
                </a:solidFill>
              </a:rPr>
              <a:t>Emails relating to core organization practices</a:t>
            </a:r>
          </a:p>
          <a:p>
            <a:r>
              <a:rPr lang="en-US" sz="3200" dirty="0">
                <a:solidFill>
                  <a:schemeClr val="tx1">
                    <a:lumMod val="75000"/>
                    <a:lumOff val="25000"/>
                  </a:schemeClr>
                </a:solidFill>
              </a:rPr>
              <a:t>Records of meetings - emails that summarize meetings between individuals, or of ad hoc “working groups”, should be kept</a:t>
            </a:r>
          </a:p>
        </p:txBody>
      </p:sp>
    </p:spTree>
    <p:extLst>
      <p:ext uri="{BB962C8B-B14F-4D97-AF65-F5344CB8AC3E}">
        <p14:creationId xmlns:p14="http://schemas.microsoft.com/office/powerpoint/2010/main" val="226371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to Delete</a:t>
            </a:r>
          </a:p>
        </p:txBody>
      </p:sp>
      <p:sp>
        <p:nvSpPr>
          <p:cNvPr id="3" name="Content Placeholder 2"/>
          <p:cNvSpPr>
            <a:spLocks noGrp="1"/>
          </p:cNvSpPr>
          <p:nvPr>
            <p:ph idx="1"/>
          </p:nvPr>
        </p:nvSpPr>
        <p:spPr>
          <a:xfrm>
            <a:off x="1251678" y="2065867"/>
            <a:ext cx="10178322" cy="3593591"/>
          </a:xfrm>
        </p:spPr>
        <p:txBody>
          <a:bodyPr>
            <a:noAutofit/>
          </a:bodyPr>
          <a:lstStyle/>
          <a:p>
            <a:r>
              <a:rPr lang="en-US" sz="3200" dirty="0">
                <a:solidFill>
                  <a:schemeClr val="tx1">
                    <a:lumMod val="75000"/>
                    <a:lumOff val="25000"/>
                  </a:schemeClr>
                </a:solidFill>
              </a:rPr>
              <a:t>Routine requests for materials</a:t>
            </a:r>
          </a:p>
          <a:p>
            <a:r>
              <a:rPr lang="en-US" sz="3200" dirty="0">
                <a:solidFill>
                  <a:schemeClr val="tx1">
                    <a:lumMod val="75000"/>
                    <a:lumOff val="25000"/>
                  </a:schemeClr>
                </a:solidFill>
              </a:rPr>
              <a:t>Generic circulars (e.g. newsletters from other offices)</a:t>
            </a:r>
          </a:p>
          <a:p>
            <a:r>
              <a:rPr lang="en-US" sz="3200" dirty="0">
                <a:solidFill>
                  <a:schemeClr val="tx1">
                    <a:lumMod val="75000"/>
                    <a:lumOff val="25000"/>
                  </a:schemeClr>
                </a:solidFill>
              </a:rPr>
              <a:t>Travel planning</a:t>
            </a:r>
          </a:p>
          <a:p>
            <a:pPr lvl="1"/>
            <a:r>
              <a:rPr lang="en-US" sz="3000" dirty="0">
                <a:solidFill>
                  <a:schemeClr val="tx1">
                    <a:lumMod val="75000"/>
                    <a:lumOff val="25000"/>
                  </a:schemeClr>
                </a:solidFill>
              </a:rPr>
              <a:t>Only final itinerary is necessary</a:t>
            </a:r>
          </a:p>
          <a:p>
            <a:r>
              <a:rPr lang="en-US" sz="3200" dirty="0">
                <a:solidFill>
                  <a:schemeClr val="tx1">
                    <a:lumMod val="75000"/>
                    <a:lumOff val="25000"/>
                  </a:schemeClr>
                </a:solidFill>
              </a:rPr>
              <a:t>Temporary financial records</a:t>
            </a:r>
          </a:p>
        </p:txBody>
      </p:sp>
    </p:spTree>
    <p:extLst>
      <p:ext uri="{BB962C8B-B14F-4D97-AF65-F5344CB8AC3E}">
        <p14:creationId xmlns:p14="http://schemas.microsoft.com/office/powerpoint/2010/main" val="76655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to Delete</a:t>
            </a:r>
          </a:p>
        </p:txBody>
      </p:sp>
      <p:sp>
        <p:nvSpPr>
          <p:cNvPr id="3" name="Content Placeholder 2"/>
          <p:cNvSpPr>
            <a:spLocks noGrp="1"/>
          </p:cNvSpPr>
          <p:nvPr>
            <p:ph idx="1"/>
          </p:nvPr>
        </p:nvSpPr>
        <p:spPr>
          <a:xfrm>
            <a:off x="1251678" y="2065867"/>
            <a:ext cx="10178322" cy="3593591"/>
          </a:xfrm>
        </p:spPr>
        <p:txBody>
          <a:bodyPr>
            <a:noAutofit/>
          </a:bodyPr>
          <a:lstStyle/>
          <a:p>
            <a:r>
              <a:rPr lang="en-US" sz="3200" dirty="0">
                <a:solidFill>
                  <a:schemeClr val="tx1">
                    <a:lumMod val="75000"/>
                    <a:lumOff val="25000"/>
                  </a:schemeClr>
                </a:solidFill>
              </a:rPr>
              <a:t>Non-SDA related reports, articles, and other material</a:t>
            </a:r>
          </a:p>
          <a:p>
            <a:r>
              <a:rPr lang="en-US" sz="3200" dirty="0">
                <a:solidFill>
                  <a:schemeClr val="tx1">
                    <a:lumMod val="75000"/>
                    <a:lumOff val="25000"/>
                  </a:schemeClr>
                </a:solidFill>
              </a:rPr>
              <a:t>Routine Social Interactions or Emails about Scheduling</a:t>
            </a:r>
          </a:p>
          <a:p>
            <a:pPr lvl="1"/>
            <a:r>
              <a:rPr lang="en-US" sz="3200" dirty="0">
                <a:solidFill>
                  <a:schemeClr val="tx1">
                    <a:lumMod val="75000"/>
                    <a:lumOff val="25000"/>
                  </a:schemeClr>
                </a:solidFill>
              </a:rPr>
              <a:t>“Are you free for lunch at 1.15 or 1.30?”, “I need to change our meeting to Wednesday”, etc.</a:t>
            </a:r>
            <a:endParaRPr lang="en-US" sz="3000" dirty="0">
              <a:solidFill>
                <a:schemeClr val="tx1">
                  <a:lumMod val="75000"/>
                  <a:lumOff val="25000"/>
                </a:schemeClr>
              </a:solidFill>
            </a:endParaRPr>
          </a:p>
          <a:p>
            <a:r>
              <a:rPr lang="en-US" sz="3200" dirty="0">
                <a:solidFill>
                  <a:schemeClr val="tx1">
                    <a:lumMod val="75000"/>
                    <a:lumOff val="25000"/>
                  </a:schemeClr>
                </a:solidFill>
              </a:rPr>
              <a:t>Emails of a personal nature</a:t>
            </a:r>
          </a:p>
        </p:txBody>
      </p:sp>
    </p:spTree>
    <p:extLst>
      <p:ext uri="{BB962C8B-B14F-4D97-AF65-F5344CB8AC3E}">
        <p14:creationId xmlns:p14="http://schemas.microsoft.com/office/powerpoint/2010/main" val="346290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D4FD3AE-1BC5-9845-9784-9229399DA817}"/>
              </a:ext>
            </a:extLst>
          </p:cNvPr>
          <p:cNvSpPr>
            <a:spLocks noGrp="1"/>
          </p:cNvSpPr>
          <p:nvPr>
            <p:ph type="body" idx="1"/>
          </p:nvPr>
        </p:nvSpPr>
        <p:spPr>
          <a:xfrm>
            <a:off x="685800" y="337457"/>
            <a:ext cx="11277600" cy="1453243"/>
          </a:xfrm>
        </p:spPr>
        <p:txBody>
          <a:bodyPr>
            <a:normAutofit/>
          </a:bodyPr>
          <a:lstStyle/>
          <a:p>
            <a:r>
              <a:rPr lang="en-US" sz="6000" dirty="0">
                <a:latin typeface="Tw Cen MT Condensed" panose="020B0606020104020203" pitchFamily="34" charset="77"/>
              </a:rPr>
              <a:t>What is an Electronic Record?</a:t>
            </a:r>
          </a:p>
        </p:txBody>
      </p:sp>
      <p:sp>
        <p:nvSpPr>
          <p:cNvPr id="2" name="TextBox 1">
            <a:extLst>
              <a:ext uri="{FF2B5EF4-FFF2-40B4-BE49-F238E27FC236}">
                <a16:creationId xmlns:a16="http://schemas.microsoft.com/office/drawing/2014/main" id="{EF4BD606-BB53-874A-9EDA-45D58D22A813}"/>
              </a:ext>
            </a:extLst>
          </p:cNvPr>
          <p:cNvSpPr txBox="1"/>
          <p:nvPr/>
        </p:nvSpPr>
        <p:spPr>
          <a:xfrm>
            <a:off x="825499" y="1790700"/>
            <a:ext cx="9802743" cy="4832092"/>
          </a:xfrm>
          <a:prstGeom prst="rect">
            <a:avLst/>
          </a:prstGeom>
          <a:noFill/>
        </p:spPr>
        <p:txBody>
          <a:bodyPr wrap="square" rtlCol="0">
            <a:spAutoFit/>
          </a:bodyPr>
          <a:lstStyle/>
          <a:p>
            <a:pPr marL="342900" indent="-342900">
              <a:buFont typeface="Wingdings" pitchFamily="2" charset="2"/>
              <a:buChar char="§"/>
            </a:pPr>
            <a:r>
              <a:rPr lang="en-US" sz="2800" dirty="0"/>
              <a:t>Records that are created, utilized, maintained, transferred and discarded in an electronic form. </a:t>
            </a:r>
          </a:p>
          <a:p>
            <a:endParaRPr lang="en-US" sz="2800" dirty="0"/>
          </a:p>
          <a:p>
            <a:pPr marL="342900" indent="-342900">
              <a:buFont typeface="Wingdings" pitchFamily="2" charset="2"/>
              <a:buChar char="§"/>
            </a:pPr>
            <a:r>
              <a:rPr lang="en-US" sz="2800" dirty="0"/>
              <a:t>Common Examples include:</a:t>
            </a:r>
          </a:p>
          <a:p>
            <a:pPr marL="1257300" lvl="2" indent="-342900">
              <a:buFontTx/>
              <a:buChar char="-"/>
            </a:pPr>
            <a:r>
              <a:rPr lang="en-US" sz="2800" dirty="0"/>
              <a:t>Word processing documents</a:t>
            </a:r>
          </a:p>
          <a:p>
            <a:pPr marL="1257300" lvl="2" indent="-342900">
              <a:buFontTx/>
              <a:buChar char="-"/>
            </a:pPr>
            <a:r>
              <a:rPr lang="en-US" sz="2800" dirty="0"/>
              <a:t>PDF Files</a:t>
            </a:r>
          </a:p>
          <a:p>
            <a:pPr marL="1257300" lvl="2" indent="-342900">
              <a:buFontTx/>
              <a:buChar char="-"/>
            </a:pPr>
            <a:r>
              <a:rPr lang="en-US" sz="2800" dirty="0"/>
              <a:t>Emails</a:t>
            </a:r>
          </a:p>
          <a:p>
            <a:pPr marL="1257300" lvl="2" indent="-342900">
              <a:buFontTx/>
              <a:buChar char="-"/>
            </a:pPr>
            <a:r>
              <a:rPr lang="en-US" sz="2800" dirty="0"/>
              <a:t>Databases</a:t>
            </a:r>
          </a:p>
          <a:p>
            <a:pPr marL="1257300" lvl="2" indent="-342900">
              <a:buFontTx/>
              <a:buChar char="-"/>
            </a:pPr>
            <a:r>
              <a:rPr lang="en-US" sz="2800" dirty="0"/>
              <a:t>Spreadsheets</a:t>
            </a:r>
          </a:p>
          <a:p>
            <a:pPr marL="1257300" lvl="2" indent="-342900">
              <a:buFontTx/>
              <a:buChar char="-"/>
            </a:pPr>
            <a:r>
              <a:rPr lang="en-US" sz="2800" dirty="0"/>
              <a:t>Web Content</a:t>
            </a:r>
          </a:p>
          <a:p>
            <a:pPr marL="342900" indent="-342900">
              <a:buFont typeface="Wingdings" pitchFamily="2" charset="2"/>
              <a:buChar char="§"/>
            </a:pPr>
            <a:r>
              <a:rPr lang="en-US" sz="2800" dirty="0"/>
              <a:t>May or may not have paper backup</a:t>
            </a:r>
          </a:p>
        </p:txBody>
      </p:sp>
    </p:spTree>
    <p:extLst>
      <p:ext uri="{BB962C8B-B14F-4D97-AF65-F5344CB8AC3E}">
        <p14:creationId xmlns:p14="http://schemas.microsoft.com/office/powerpoint/2010/main" val="229392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Priorities for Preservation</a:t>
            </a:r>
          </a:p>
        </p:txBody>
      </p:sp>
      <p:sp>
        <p:nvSpPr>
          <p:cNvPr id="3" name="Content Placeholder 2"/>
          <p:cNvSpPr>
            <a:spLocks noGrp="1"/>
          </p:cNvSpPr>
          <p:nvPr>
            <p:ph idx="1"/>
          </p:nvPr>
        </p:nvSpPr>
        <p:spPr>
          <a:xfrm>
            <a:off x="1251678" y="1648698"/>
            <a:ext cx="10178322" cy="4618351"/>
          </a:xfrm>
        </p:spPr>
        <p:txBody>
          <a:bodyPr>
            <a:normAutofit fontScale="92500" lnSpcReduction="10000"/>
          </a:bodyPr>
          <a:lstStyle/>
          <a:p>
            <a:r>
              <a:rPr lang="en-US" sz="3200" dirty="0">
                <a:solidFill>
                  <a:schemeClr val="tx1">
                    <a:lumMod val="75000"/>
                    <a:lumOff val="25000"/>
                  </a:schemeClr>
                </a:solidFill>
              </a:rPr>
              <a:t>Think of the archiving as the corporate memory.  And treat emails like letters… </a:t>
            </a:r>
          </a:p>
          <a:p>
            <a:r>
              <a:rPr lang="en-US" sz="3200" dirty="0">
                <a:solidFill>
                  <a:schemeClr val="tx1">
                    <a:lumMod val="75000"/>
                    <a:lumOff val="25000"/>
                  </a:schemeClr>
                </a:solidFill>
              </a:rPr>
              <a:t>So, you should make sure you save emails:</a:t>
            </a:r>
            <a:endParaRPr lang="en-US" sz="2400" dirty="0">
              <a:solidFill>
                <a:schemeClr val="tx1">
                  <a:lumMod val="75000"/>
                  <a:lumOff val="25000"/>
                </a:schemeClr>
              </a:solidFill>
            </a:endParaRPr>
          </a:p>
          <a:p>
            <a:pPr marL="800100" lvl="1" indent="-342900">
              <a:spcAft>
                <a:spcPts val="600"/>
              </a:spcAft>
              <a:buFont typeface="Arial" pitchFamily="34" charset="0"/>
              <a:buChar char="•"/>
            </a:pPr>
            <a:r>
              <a:rPr lang="en-US" sz="3200" dirty="0">
                <a:solidFill>
                  <a:schemeClr val="tx1">
                    <a:lumMod val="75000"/>
                    <a:lumOff val="25000"/>
                  </a:schemeClr>
                </a:solidFill>
              </a:rPr>
              <a:t>portraying beginnings, changes, endings</a:t>
            </a:r>
          </a:p>
          <a:p>
            <a:pPr marL="800100" lvl="1" indent="-342900">
              <a:spcAft>
                <a:spcPts val="600"/>
              </a:spcAft>
              <a:buFont typeface="Arial" pitchFamily="34" charset="0"/>
              <a:buChar char="•"/>
            </a:pPr>
            <a:r>
              <a:rPr lang="en-US" sz="3200" dirty="0">
                <a:solidFill>
                  <a:schemeClr val="tx1">
                    <a:lumMod val="75000"/>
                    <a:lumOff val="25000"/>
                  </a:schemeClr>
                </a:solidFill>
              </a:rPr>
              <a:t>dealing with cases, events, problems, or projects, which highlight the purpose and function of the organization</a:t>
            </a:r>
          </a:p>
          <a:p>
            <a:pPr marL="800100" lvl="1" indent="-342900">
              <a:spcAft>
                <a:spcPts val="600"/>
              </a:spcAft>
              <a:buFont typeface="Arial" pitchFamily="34" charset="0"/>
              <a:buChar char="•"/>
            </a:pPr>
            <a:r>
              <a:rPr lang="en-US" sz="3200" dirty="0">
                <a:solidFill>
                  <a:schemeClr val="tx1">
                    <a:lumMod val="75000"/>
                    <a:lumOff val="25000"/>
                  </a:schemeClr>
                </a:solidFill>
              </a:rPr>
              <a:t>documenting its relationship with other denominational organizations</a:t>
            </a:r>
          </a:p>
        </p:txBody>
      </p:sp>
    </p:spTree>
    <p:extLst>
      <p:ext uri="{BB962C8B-B14F-4D97-AF65-F5344CB8AC3E}">
        <p14:creationId xmlns:p14="http://schemas.microsoft.com/office/powerpoint/2010/main" val="177647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guidelines</a:t>
            </a:r>
          </a:p>
        </p:txBody>
      </p:sp>
      <p:sp>
        <p:nvSpPr>
          <p:cNvPr id="3" name="Content Placeholder 2"/>
          <p:cNvSpPr>
            <a:spLocks noGrp="1"/>
          </p:cNvSpPr>
          <p:nvPr>
            <p:ph idx="1"/>
          </p:nvPr>
        </p:nvSpPr>
        <p:spPr>
          <a:xfrm>
            <a:off x="1251678" y="1686911"/>
            <a:ext cx="10178322" cy="3593591"/>
          </a:xfrm>
        </p:spPr>
        <p:txBody>
          <a:bodyPr>
            <a:normAutofit fontScale="92500" lnSpcReduction="10000"/>
          </a:bodyPr>
          <a:lstStyle/>
          <a:p>
            <a:r>
              <a:rPr lang="en-US" sz="3200" dirty="0">
                <a:solidFill>
                  <a:schemeClr val="tx1">
                    <a:lumMod val="75000"/>
                    <a:lumOff val="25000"/>
                  </a:schemeClr>
                </a:solidFill>
              </a:rPr>
              <a:t>Properly use the CC and BCC fields when sending Email</a:t>
            </a:r>
          </a:p>
          <a:p>
            <a:pPr lvl="1"/>
            <a:r>
              <a:rPr lang="en-US" sz="3000" dirty="0">
                <a:solidFill>
                  <a:schemeClr val="tx1">
                    <a:lumMod val="75000"/>
                    <a:lumOff val="25000"/>
                  </a:schemeClr>
                </a:solidFill>
              </a:rPr>
              <a:t>Avoid using CC to large groups</a:t>
            </a:r>
          </a:p>
          <a:p>
            <a:r>
              <a:rPr lang="en-US" sz="3200" dirty="0">
                <a:solidFill>
                  <a:schemeClr val="tx1">
                    <a:lumMod val="75000"/>
                    <a:lumOff val="25000"/>
                  </a:schemeClr>
                </a:solidFill>
              </a:rPr>
              <a:t>Use “Reply to All” only in cases where appropriate</a:t>
            </a:r>
          </a:p>
          <a:p>
            <a:r>
              <a:rPr lang="en-US" sz="3200" dirty="0">
                <a:solidFill>
                  <a:schemeClr val="tx1">
                    <a:lumMod val="75000"/>
                    <a:lumOff val="25000"/>
                  </a:schemeClr>
                </a:solidFill>
              </a:rPr>
              <a:t>Use Folders to Organize Email</a:t>
            </a:r>
          </a:p>
          <a:p>
            <a:pPr lvl="1"/>
            <a:r>
              <a:rPr lang="en-US" sz="3000" dirty="0">
                <a:solidFill>
                  <a:schemeClr val="tx1">
                    <a:lumMod val="75000"/>
                    <a:lumOff val="25000"/>
                  </a:schemeClr>
                </a:solidFill>
              </a:rPr>
              <a:t>Examples: Conferences, Travel, Meetings,  ADCOM</a:t>
            </a:r>
          </a:p>
          <a:p>
            <a:r>
              <a:rPr lang="en-US" sz="3200" dirty="0">
                <a:solidFill>
                  <a:schemeClr val="tx1">
                    <a:lumMod val="75000"/>
                    <a:lumOff val="25000"/>
                  </a:schemeClr>
                </a:solidFill>
              </a:rPr>
              <a:t>Do NOT click on links from unfamiliar senders</a:t>
            </a:r>
          </a:p>
        </p:txBody>
      </p:sp>
    </p:spTree>
    <p:extLst>
      <p:ext uri="{BB962C8B-B14F-4D97-AF65-F5344CB8AC3E}">
        <p14:creationId xmlns:p14="http://schemas.microsoft.com/office/powerpoint/2010/main" val="35963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Methods to Promote Email Policy &amp; Guidelines</a:t>
            </a:r>
          </a:p>
        </p:txBody>
      </p:sp>
      <p:sp>
        <p:nvSpPr>
          <p:cNvPr id="3" name="Content Placeholder 2"/>
          <p:cNvSpPr>
            <a:spLocks noGrp="1"/>
          </p:cNvSpPr>
          <p:nvPr>
            <p:ph idx="1"/>
          </p:nvPr>
        </p:nvSpPr>
        <p:spPr>
          <a:xfrm>
            <a:off x="1251678" y="2159877"/>
            <a:ext cx="10178322" cy="3593591"/>
          </a:xfrm>
        </p:spPr>
        <p:txBody>
          <a:bodyPr>
            <a:normAutofit/>
          </a:bodyPr>
          <a:lstStyle/>
          <a:p>
            <a:r>
              <a:rPr lang="en-US" sz="3200" dirty="0"/>
              <a:t>Schedule Periodic Staff Training</a:t>
            </a:r>
          </a:p>
          <a:p>
            <a:r>
              <a:rPr lang="en-US" sz="3200" dirty="0"/>
              <a:t>Include in New Employee Orientation Material &amp; Training</a:t>
            </a:r>
          </a:p>
          <a:p>
            <a:r>
              <a:rPr lang="en-US" sz="3200" dirty="0"/>
              <a:t>Include in Employee Handbook</a:t>
            </a:r>
          </a:p>
          <a:p>
            <a:r>
              <a:rPr lang="en-US" sz="3200" dirty="0"/>
              <a:t>Launch Awareness Campaign</a:t>
            </a:r>
          </a:p>
        </p:txBody>
      </p:sp>
    </p:spTree>
    <p:extLst>
      <p:ext uri="{BB962C8B-B14F-4D97-AF65-F5344CB8AC3E}">
        <p14:creationId xmlns:p14="http://schemas.microsoft.com/office/powerpoint/2010/main" val="314959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latin typeface="Tw Cen MT Condensed" charset="0"/>
                <a:ea typeface="Tw Cen MT Condensed" charset="0"/>
                <a:cs typeface="Tw Cen MT Condensed" charset="0"/>
              </a:rPr>
              <a:t>QUESTIONS</a:t>
            </a:r>
          </a:p>
        </p:txBody>
      </p:sp>
      <p:pic>
        <p:nvPicPr>
          <p:cNvPr id="6" name="Picture 5"/>
          <p:cNvPicPr>
            <a:picLocks noChangeAspect="1"/>
          </p:cNvPicPr>
          <p:nvPr/>
        </p:nvPicPr>
        <p:blipFill>
          <a:blip r:embed="rId2"/>
          <a:stretch>
            <a:fillRect/>
          </a:stretch>
        </p:blipFill>
        <p:spPr>
          <a:xfrm>
            <a:off x="1667436" y="1510553"/>
            <a:ext cx="8471647" cy="4800600"/>
          </a:xfrm>
          <a:prstGeom prst="rect">
            <a:avLst/>
          </a:prstGeom>
        </p:spPr>
      </p:pic>
    </p:spTree>
    <p:extLst>
      <p:ext uri="{BB962C8B-B14F-4D97-AF65-F5344CB8AC3E}">
        <p14:creationId xmlns:p14="http://schemas.microsoft.com/office/powerpoint/2010/main" val="18195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66F3-676B-9849-BA24-FF033626323A}"/>
              </a:ext>
            </a:extLst>
          </p:cNvPr>
          <p:cNvSpPr>
            <a:spLocks noGrp="1"/>
          </p:cNvSpPr>
          <p:nvPr>
            <p:ph type="title"/>
          </p:nvPr>
        </p:nvSpPr>
        <p:spPr/>
        <p:txBody>
          <a:bodyPr>
            <a:normAutofit/>
          </a:bodyPr>
          <a:lstStyle/>
          <a:p>
            <a:pPr algn="ctr"/>
            <a:r>
              <a:rPr lang="en-US" sz="4800" dirty="0">
                <a:latin typeface="Trebuchet MS" panose="020B0703020202090204" pitchFamily="34" charset="0"/>
              </a:rPr>
              <a:t>Why is Electronic Records Management Important?</a:t>
            </a:r>
          </a:p>
        </p:txBody>
      </p:sp>
      <p:pic>
        <p:nvPicPr>
          <p:cNvPr id="4" name="Picture 3">
            <a:extLst>
              <a:ext uri="{FF2B5EF4-FFF2-40B4-BE49-F238E27FC236}">
                <a16:creationId xmlns:a16="http://schemas.microsoft.com/office/drawing/2014/main" id="{B70CD0EE-1929-1647-A105-25F27E168A65}"/>
              </a:ext>
            </a:extLst>
          </p:cNvPr>
          <p:cNvPicPr>
            <a:picLocks noChangeAspect="1"/>
          </p:cNvPicPr>
          <p:nvPr/>
        </p:nvPicPr>
        <p:blipFill>
          <a:blip r:embed="rId3"/>
          <a:stretch>
            <a:fillRect/>
          </a:stretch>
        </p:blipFill>
        <p:spPr>
          <a:xfrm>
            <a:off x="3502510" y="3064683"/>
            <a:ext cx="5016500" cy="2882900"/>
          </a:xfrm>
          <a:prstGeom prst="rect">
            <a:avLst/>
          </a:prstGeom>
        </p:spPr>
      </p:pic>
    </p:spTree>
    <p:extLst>
      <p:ext uri="{BB962C8B-B14F-4D97-AF65-F5344CB8AC3E}">
        <p14:creationId xmlns:p14="http://schemas.microsoft.com/office/powerpoint/2010/main" val="3329154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99388"/>
            <a:ext cx="11470511" cy="1492132"/>
          </a:xfrm>
        </p:spPr>
        <p:txBody>
          <a:bodyPr/>
          <a:lstStyle/>
          <a:p>
            <a:pPr algn="ctr"/>
            <a:r>
              <a:rPr lang="en-US" dirty="0"/>
              <a:t>Interesting Facts</a:t>
            </a:r>
          </a:p>
        </p:txBody>
      </p:sp>
      <p:sp>
        <p:nvSpPr>
          <p:cNvPr id="3" name="Content Placeholder 2"/>
          <p:cNvSpPr>
            <a:spLocks noGrp="1"/>
          </p:cNvSpPr>
          <p:nvPr>
            <p:ph idx="1"/>
          </p:nvPr>
        </p:nvSpPr>
        <p:spPr>
          <a:xfrm>
            <a:off x="583097" y="1456841"/>
            <a:ext cx="10707756" cy="4547870"/>
          </a:xfrm>
        </p:spPr>
        <p:txBody>
          <a:bodyPr>
            <a:normAutofit lnSpcReduction="10000"/>
          </a:bodyPr>
          <a:lstStyle/>
          <a:p>
            <a:pPr marL="0" indent="0" algn="ctr">
              <a:lnSpc>
                <a:spcPct val="100000"/>
              </a:lnSpc>
              <a:spcBef>
                <a:spcPts val="0"/>
              </a:spcBef>
              <a:buClrTx/>
              <a:buNone/>
            </a:pPr>
            <a:r>
              <a:rPr lang="en-US" sz="2800" dirty="0">
                <a:solidFill>
                  <a:schemeClr val="tx1"/>
                </a:solidFill>
              </a:rPr>
              <a:t>“Computer users spend 7.5 percent of their time on a PC looking for misplaced files.” (Survey reported in </a:t>
            </a:r>
            <a:r>
              <a:rPr lang="en-US" sz="2800" i="1" dirty="0">
                <a:solidFill>
                  <a:schemeClr val="tx1"/>
                </a:solidFill>
              </a:rPr>
              <a:t>Information Week</a:t>
            </a:r>
            <a:r>
              <a:rPr lang="en-US" sz="2800" dirty="0">
                <a:solidFill>
                  <a:schemeClr val="tx1"/>
                </a:solidFill>
              </a:rPr>
              <a:t>).</a:t>
            </a:r>
          </a:p>
          <a:p>
            <a:pPr marL="0" indent="0" algn="ctr">
              <a:lnSpc>
                <a:spcPct val="100000"/>
              </a:lnSpc>
              <a:spcBef>
                <a:spcPts val="0"/>
              </a:spcBef>
              <a:buClrTx/>
              <a:buNone/>
            </a:pPr>
            <a:endParaRPr lang="en-US" sz="2800" dirty="0">
              <a:solidFill>
                <a:schemeClr val="tx1"/>
              </a:solidFill>
            </a:endParaRPr>
          </a:p>
          <a:p>
            <a:pPr marL="0" indent="0" algn="ctr">
              <a:lnSpc>
                <a:spcPct val="100000"/>
              </a:lnSpc>
              <a:spcBef>
                <a:spcPts val="0"/>
              </a:spcBef>
              <a:buClrTx/>
              <a:buNone/>
            </a:pPr>
            <a:r>
              <a:rPr lang="en-US" sz="2800" dirty="0">
                <a:solidFill>
                  <a:schemeClr val="tx1"/>
                </a:solidFill>
              </a:rPr>
              <a:t>“Office workers can waste up to two hours a day looking for misplaced paperwork--at total of 500 hours (62.5 days) per year” </a:t>
            </a:r>
          </a:p>
          <a:p>
            <a:pPr marL="0" indent="0" algn="ctr">
              <a:lnSpc>
                <a:spcPct val="100000"/>
              </a:lnSpc>
              <a:spcBef>
                <a:spcPts val="0"/>
              </a:spcBef>
              <a:buClrTx/>
              <a:buNone/>
            </a:pPr>
            <a:endParaRPr lang="en-US" sz="2800" dirty="0">
              <a:solidFill>
                <a:schemeClr val="tx1"/>
              </a:solidFill>
            </a:endParaRPr>
          </a:p>
          <a:p>
            <a:pPr marL="0" indent="0" algn="ctr">
              <a:lnSpc>
                <a:spcPct val="100000"/>
              </a:lnSpc>
              <a:spcBef>
                <a:spcPts val="0"/>
              </a:spcBef>
              <a:buClrTx/>
              <a:buNone/>
            </a:pPr>
            <a:r>
              <a:rPr lang="en-US" sz="2800" dirty="0">
                <a:solidFill>
                  <a:schemeClr val="tx1"/>
                </a:solidFill>
              </a:rPr>
              <a:t>“U.S. managers spend an average of 4 weeks a year searching for or waiting on misfiled, mislabeled, untracked, or ‘lost’ papers” (</a:t>
            </a:r>
            <a:r>
              <a:rPr lang="en-US" sz="2800" dirty="0" err="1">
                <a:solidFill>
                  <a:schemeClr val="tx1"/>
                </a:solidFill>
              </a:rPr>
              <a:t>Cuadra</a:t>
            </a:r>
            <a:r>
              <a:rPr lang="en-US" sz="2800" dirty="0">
                <a:solidFill>
                  <a:schemeClr val="tx1"/>
                </a:solidFill>
              </a:rPr>
              <a:t> Associates).</a:t>
            </a:r>
            <a:endParaRPr lang="en-US" sz="2800" dirty="0"/>
          </a:p>
          <a:p>
            <a:pPr marL="0" indent="0" algn="ctr">
              <a:lnSpc>
                <a:spcPct val="100000"/>
              </a:lnSpc>
              <a:spcBef>
                <a:spcPts val="0"/>
              </a:spcBef>
              <a:buClrTx/>
              <a:buNone/>
            </a:pPr>
            <a:endParaRPr lang="en-US" sz="2800" dirty="0">
              <a:solidFill>
                <a:schemeClr val="tx1"/>
              </a:solidFill>
            </a:endParaRPr>
          </a:p>
          <a:p>
            <a:pPr marL="0" indent="0" algn="ctr">
              <a:lnSpc>
                <a:spcPct val="100000"/>
              </a:lnSpc>
              <a:spcBef>
                <a:spcPts val="0"/>
              </a:spcBef>
              <a:buClrTx/>
              <a:buNone/>
            </a:pPr>
            <a:r>
              <a:rPr lang="en-US" sz="1800" dirty="0">
                <a:solidFill>
                  <a:schemeClr val="tx1"/>
                </a:solidFill>
              </a:rPr>
              <a:t>Source: http://</a:t>
            </a:r>
            <a:r>
              <a:rPr lang="en-US" sz="1800" dirty="0" err="1">
                <a:solidFill>
                  <a:schemeClr val="tx1"/>
                </a:solidFill>
              </a:rPr>
              <a:t>www.southwestsolutions.com</a:t>
            </a:r>
            <a:r>
              <a:rPr lang="en-US" sz="1800" dirty="0">
                <a:solidFill>
                  <a:schemeClr val="tx1"/>
                </a:solidFill>
              </a:rPr>
              <a:t>/interesting-records-management-facts/interesting-records-management-facts</a:t>
            </a:r>
            <a:endParaRPr lang="en-US" sz="2800" dirty="0">
              <a:solidFill>
                <a:schemeClr val="tx1"/>
              </a:solidFill>
            </a:endParaRPr>
          </a:p>
          <a:p>
            <a:pPr marL="0" indent="0" algn="ctr">
              <a:lnSpc>
                <a:spcPct val="100000"/>
              </a:lnSpc>
              <a:spcBef>
                <a:spcPts val="0"/>
              </a:spcBef>
              <a:buClrTx/>
              <a:buNone/>
            </a:pPr>
            <a:endParaRPr lang="en-US" sz="2800" dirty="0">
              <a:solidFill>
                <a:schemeClr val="tx1"/>
              </a:solidFill>
            </a:endParaRPr>
          </a:p>
        </p:txBody>
      </p:sp>
    </p:spTree>
    <p:extLst>
      <p:ext uri="{BB962C8B-B14F-4D97-AF65-F5344CB8AC3E}">
        <p14:creationId xmlns:p14="http://schemas.microsoft.com/office/powerpoint/2010/main" val="213171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EA244-2BB6-BD4B-A05D-3F604E9F1FA4}"/>
              </a:ext>
            </a:extLst>
          </p:cNvPr>
          <p:cNvSpPr>
            <a:spLocks noGrp="1"/>
          </p:cNvSpPr>
          <p:nvPr>
            <p:ph type="title"/>
          </p:nvPr>
        </p:nvSpPr>
        <p:spPr>
          <a:xfrm>
            <a:off x="685800" y="618518"/>
            <a:ext cx="11506199" cy="1478570"/>
          </a:xfrm>
        </p:spPr>
        <p:txBody>
          <a:bodyPr>
            <a:normAutofit/>
          </a:bodyPr>
          <a:lstStyle/>
          <a:p>
            <a:r>
              <a:rPr lang="en-US" dirty="0"/>
              <a:t>Benefits of Properly Managing Electronic Records</a:t>
            </a:r>
          </a:p>
        </p:txBody>
      </p:sp>
      <p:sp>
        <p:nvSpPr>
          <p:cNvPr id="3" name="Content Placeholder 2">
            <a:extLst>
              <a:ext uri="{FF2B5EF4-FFF2-40B4-BE49-F238E27FC236}">
                <a16:creationId xmlns:a16="http://schemas.microsoft.com/office/drawing/2014/main" id="{D65BE0A5-EA2E-074D-A90C-1DDA116BA31E}"/>
              </a:ext>
            </a:extLst>
          </p:cNvPr>
          <p:cNvSpPr>
            <a:spLocks noGrp="1"/>
          </p:cNvSpPr>
          <p:nvPr>
            <p:ph idx="1"/>
          </p:nvPr>
        </p:nvSpPr>
        <p:spPr>
          <a:xfrm>
            <a:off x="685801" y="1868557"/>
            <a:ext cx="10820399" cy="4485860"/>
          </a:xfrm>
        </p:spPr>
        <p:txBody>
          <a:bodyPr>
            <a:normAutofit fontScale="92500" lnSpcReduction="20000"/>
          </a:bodyPr>
          <a:lstStyle/>
          <a:p>
            <a:pPr fontAlgn="base"/>
            <a:r>
              <a:rPr lang="en-US" sz="3200" dirty="0"/>
              <a:t>Facilitates easier records retrieval</a:t>
            </a:r>
          </a:p>
          <a:p>
            <a:pPr fontAlgn="base"/>
            <a:r>
              <a:rPr lang="en-US" sz="3200" dirty="0"/>
              <a:t>Reduces the costs of storing obsolete records</a:t>
            </a:r>
          </a:p>
          <a:p>
            <a:pPr fontAlgn="base"/>
            <a:r>
              <a:rPr lang="en-US" sz="3200" dirty="0"/>
              <a:t>Ensures the creation and management of accurate and reliable records</a:t>
            </a:r>
          </a:p>
          <a:p>
            <a:pPr fontAlgn="base"/>
            <a:r>
              <a:rPr lang="en-US" sz="3200" dirty="0"/>
              <a:t>Easier to distribute documents when needed</a:t>
            </a:r>
          </a:p>
          <a:p>
            <a:pPr fontAlgn="base"/>
            <a:r>
              <a:rPr lang="en-US" sz="3200" dirty="0"/>
              <a:t>Facilitates better backup and retrieval or of records in case of a disaster</a:t>
            </a:r>
          </a:p>
          <a:p>
            <a:pPr fontAlgn="base"/>
            <a:r>
              <a:rPr lang="en-US" sz="3200" dirty="0"/>
              <a:t>Helps fulfills legal mandates</a:t>
            </a:r>
          </a:p>
        </p:txBody>
      </p:sp>
    </p:spTree>
    <p:extLst>
      <p:ext uri="{BB962C8B-B14F-4D97-AF65-F5344CB8AC3E}">
        <p14:creationId xmlns:p14="http://schemas.microsoft.com/office/powerpoint/2010/main" val="4658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609600"/>
            <a:ext cx="10622280" cy="1456267"/>
          </a:xfrm>
        </p:spPr>
        <p:txBody>
          <a:bodyPr>
            <a:normAutofit/>
          </a:bodyPr>
          <a:lstStyle/>
          <a:p>
            <a:pPr algn="ctr"/>
            <a:r>
              <a:rPr lang="en-US" sz="7200" dirty="0">
                <a:latin typeface="Tw Cen MT Condensed" charset="0"/>
                <a:ea typeface="Tw Cen MT Condensed" charset="0"/>
                <a:cs typeface="Tw Cen MT Condensed" charset="0"/>
              </a:rPr>
              <a:t>TYPES OF ELECTRONIC RECORDS</a:t>
            </a:r>
          </a:p>
        </p:txBody>
      </p:sp>
      <p:pic>
        <p:nvPicPr>
          <p:cNvPr id="4" name="Picture 3"/>
          <p:cNvPicPr>
            <a:picLocks noChangeAspect="1"/>
          </p:cNvPicPr>
          <p:nvPr/>
        </p:nvPicPr>
        <p:blipFill>
          <a:blip r:embed="rId3"/>
          <a:stretch>
            <a:fillRect/>
          </a:stretch>
        </p:blipFill>
        <p:spPr>
          <a:xfrm>
            <a:off x="711200" y="2457874"/>
            <a:ext cx="2799080" cy="27990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480" y="1952414"/>
            <a:ext cx="3810000" cy="3810000"/>
          </a:xfrm>
          <a:prstGeom prst="rect">
            <a:avLst/>
          </a:prstGeom>
        </p:spPr>
      </p:pic>
      <p:pic>
        <p:nvPicPr>
          <p:cNvPr id="7" name="Picture 6"/>
          <p:cNvPicPr>
            <a:picLocks noChangeAspect="1"/>
          </p:cNvPicPr>
          <p:nvPr/>
        </p:nvPicPr>
        <p:blipFill>
          <a:blip r:embed="rId5"/>
          <a:stretch>
            <a:fillRect/>
          </a:stretch>
        </p:blipFill>
        <p:spPr>
          <a:xfrm>
            <a:off x="8534400" y="2457874"/>
            <a:ext cx="2799080" cy="2799080"/>
          </a:xfrm>
          <a:prstGeom prst="rect">
            <a:avLst/>
          </a:prstGeom>
        </p:spPr>
      </p:pic>
      <p:sp>
        <p:nvSpPr>
          <p:cNvPr id="8" name="TextBox 7"/>
          <p:cNvSpPr txBox="1"/>
          <p:nvPr/>
        </p:nvSpPr>
        <p:spPr>
          <a:xfrm>
            <a:off x="656772" y="5449511"/>
            <a:ext cx="3251200" cy="646331"/>
          </a:xfrm>
          <a:prstGeom prst="rect">
            <a:avLst/>
          </a:prstGeom>
          <a:noFill/>
        </p:spPr>
        <p:txBody>
          <a:bodyPr wrap="square" rtlCol="0">
            <a:spAutoFit/>
          </a:bodyPr>
          <a:lstStyle/>
          <a:p>
            <a:pPr algn="ctr"/>
            <a:r>
              <a:rPr lang="en-US" sz="3600" dirty="0">
                <a:latin typeface="Avenir Book" charset="0"/>
                <a:ea typeface="Avenir Book" charset="0"/>
                <a:cs typeface="Avenir Book" charset="0"/>
              </a:rPr>
              <a:t>Documents</a:t>
            </a:r>
          </a:p>
        </p:txBody>
      </p:sp>
      <p:sp>
        <p:nvSpPr>
          <p:cNvPr id="9" name="TextBox 8"/>
          <p:cNvSpPr txBox="1"/>
          <p:nvPr/>
        </p:nvSpPr>
        <p:spPr>
          <a:xfrm>
            <a:off x="4221480" y="5439248"/>
            <a:ext cx="3810000" cy="646331"/>
          </a:xfrm>
          <a:prstGeom prst="rect">
            <a:avLst/>
          </a:prstGeom>
          <a:noFill/>
        </p:spPr>
        <p:txBody>
          <a:bodyPr wrap="square" rtlCol="0">
            <a:spAutoFit/>
          </a:bodyPr>
          <a:lstStyle/>
          <a:p>
            <a:pPr algn="ctr"/>
            <a:r>
              <a:rPr lang="en-US" sz="3600" dirty="0">
                <a:latin typeface="Avenir Book" charset="0"/>
                <a:ea typeface="Avenir Book" charset="0"/>
                <a:cs typeface="Avenir Book" charset="0"/>
              </a:rPr>
              <a:t>Digital Media</a:t>
            </a:r>
          </a:p>
        </p:txBody>
      </p:sp>
      <p:sp>
        <p:nvSpPr>
          <p:cNvPr id="10" name="TextBox 9"/>
          <p:cNvSpPr txBox="1"/>
          <p:nvPr/>
        </p:nvSpPr>
        <p:spPr>
          <a:xfrm>
            <a:off x="8534400" y="5483014"/>
            <a:ext cx="2799080" cy="646331"/>
          </a:xfrm>
          <a:prstGeom prst="rect">
            <a:avLst/>
          </a:prstGeom>
          <a:noFill/>
        </p:spPr>
        <p:txBody>
          <a:bodyPr wrap="square" rtlCol="0">
            <a:spAutoFit/>
          </a:bodyPr>
          <a:lstStyle/>
          <a:p>
            <a:pPr algn="ctr"/>
            <a:r>
              <a:rPr lang="en-US" sz="3600" dirty="0">
                <a:latin typeface="Avenir Book" charset="0"/>
                <a:ea typeface="Avenir Book" charset="0"/>
                <a:cs typeface="Avenir Book" charset="0"/>
              </a:rPr>
              <a:t>Email</a:t>
            </a:r>
          </a:p>
        </p:txBody>
      </p:sp>
    </p:spTree>
    <p:extLst>
      <p:ext uri="{BB962C8B-B14F-4D97-AF65-F5344CB8AC3E}">
        <p14:creationId xmlns:p14="http://schemas.microsoft.com/office/powerpoint/2010/main" val="150985905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F92F-7D61-D74A-83F1-5683B52776F7}"/>
              </a:ext>
            </a:extLst>
          </p:cNvPr>
          <p:cNvSpPr>
            <a:spLocks noGrp="1"/>
          </p:cNvSpPr>
          <p:nvPr>
            <p:ph type="title"/>
          </p:nvPr>
        </p:nvSpPr>
        <p:spPr>
          <a:xfrm>
            <a:off x="4200040" y="574215"/>
            <a:ext cx="6772760" cy="2695927"/>
          </a:xfrm>
        </p:spPr>
        <p:txBody>
          <a:bodyPr vert="horz" lIns="91440" tIns="45720" rIns="91440" bIns="45720" rtlCol="0" anchor="b">
            <a:normAutofit/>
          </a:bodyPr>
          <a:lstStyle/>
          <a:p>
            <a:pPr algn="r">
              <a:lnSpc>
                <a:spcPct val="90000"/>
              </a:lnSpc>
            </a:pPr>
            <a:r>
              <a:rPr lang="en-US" cap="all" dirty="0"/>
              <a:t>Guidelines for Managing Electronic Records</a:t>
            </a:r>
          </a:p>
        </p:txBody>
      </p:sp>
      <p:pic>
        <p:nvPicPr>
          <p:cNvPr id="3" name="Picture 2">
            <a:extLst>
              <a:ext uri="{FF2B5EF4-FFF2-40B4-BE49-F238E27FC236}">
                <a16:creationId xmlns:a16="http://schemas.microsoft.com/office/drawing/2014/main" id="{72215DF3-EA41-9E4E-B8D1-65B1B030ACFD}"/>
              </a:ext>
            </a:extLst>
          </p:cNvPr>
          <p:cNvPicPr>
            <a:picLocks noChangeAspect="1"/>
          </p:cNvPicPr>
          <p:nvPr/>
        </p:nvPicPr>
        <p:blipFill rotWithShape="1">
          <a:blip r:embed="rId3"/>
          <a:srcRect t="766" r="-2" b="-2"/>
          <a:stretch/>
        </p:blipFill>
        <p:spPr>
          <a:xfrm>
            <a:off x="798183" y="1146875"/>
            <a:ext cx="5633763" cy="5115416"/>
          </a:xfrm>
          <a:prstGeom prst="rect">
            <a:avLst/>
          </a:prstGeom>
        </p:spPr>
      </p:pic>
    </p:spTree>
    <p:extLst>
      <p:ext uri="{BB962C8B-B14F-4D97-AF65-F5344CB8AC3E}">
        <p14:creationId xmlns:p14="http://schemas.microsoft.com/office/powerpoint/2010/main" val="180801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rchives Document" ma:contentTypeID="0x010100B780B9765D18EC489F727F2F20C2F10800185CB8586FA8064ABCD6DCF8B59CCD79" ma:contentTypeVersion="23" ma:contentTypeDescription="Generic archives document" ma:contentTypeScope="" ma:versionID="994b05982a851b1ec66019abe1e98165">
  <xsd:schema xmlns:xsd="http://www.w3.org/2001/XMLSchema" xmlns:xs="http://www.w3.org/2001/XMLSchema" xmlns:p="http://schemas.microsoft.com/office/2006/metadata/properties" xmlns:ns2="93657dfc-095c-47d7-98dc-273907ae11ad" targetNamespace="http://schemas.microsoft.com/office/2006/metadata/properties" ma:root="true" ma:fieldsID="81bc25826cd3e43a8aeb0f624a7fd525" ns2:_="">
    <xsd:import namespace="93657dfc-095c-47d7-98dc-273907ae11ad"/>
    <xsd:element name="properties">
      <xsd:complexType>
        <xsd:sequence>
          <xsd:element name="documentManagement">
            <xsd:complexType>
              <xsd:all>
                <xsd:element ref="ns2:_dlc_DocId" minOccurs="0"/>
                <xsd:element ref="ns2:_dlc_DocIdUrl" minOccurs="0"/>
                <xsd:element ref="ns2:_dlc_DocIdPersistId" minOccurs="0"/>
                <xsd:element ref="ns2:OldFileID" minOccurs="0"/>
                <xsd:element ref="ns2:OldDocID" minOccurs="0"/>
                <xsd:element ref="ns2:ScanType" minOccurs="0"/>
                <xsd:element ref="ns2:DocAuthor" minOccurs="0"/>
                <xsd:element ref="ns2:DateTag" minOccurs="0"/>
                <xsd:element ref="ns2:DocDate" minOccurs="0"/>
                <xsd:element ref="ns2:DocYear" minOccurs="0"/>
                <xsd:element ref="ns2:Issue" minOccurs="0"/>
                <xsd:element ref="ns2:IssueNu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657dfc-095c-47d7-98dc-273907ae11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OldFileID" ma:index="11" nillable="true" ma:displayName="OldFileID" ma:hidden="true" ma:internalName="OldFileID" ma:readOnly="false">
      <xsd:simpleType>
        <xsd:restriction base="dms:Number"/>
      </xsd:simpleType>
    </xsd:element>
    <xsd:element name="OldDocID" ma:index="12" nillable="true" ma:displayName="OldDocID" ma:hidden="true" ma:internalName="OldDocID" ma:readOnly="false">
      <xsd:simpleType>
        <xsd:restriction base="dms:Number"/>
      </xsd:simpleType>
    </xsd:element>
    <xsd:element name="ScanType" ma:index="13" nillable="true" ma:displayName="Scan Type" ma:internalName="ScanType" ma:readOnly="false">
      <xsd:simpleType>
        <xsd:restriction base="dms:Choice">
          <xsd:enumeration value="B"/>
          <xsd:enumeration value="C"/>
          <xsd:enumeration value="G"/>
        </xsd:restriction>
      </xsd:simpleType>
    </xsd:element>
    <xsd:element name="DocAuthor" ma:index="14" nillable="true" ma:displayName="Author" ma:internalName="DocAuthor" ma:readOnly="false">
      <xsd:simpleType>
        <xsd:restriction base="dms:Text"/>
      </xsd:simpleType>
    </xsd:element>
    <xsd:element name="DateTag" ma:index="15" nillable="true" ma:displayName="Date Tag" ma:internalName="DateTag" ma:readOnly="false">
      <xsd:simpleType>
        <xsd:restriction base="dms:Text"/>
      </xsd:simpleType>
    </xsd:element>
    <xsd:element name="DocDate" ma:index="16" nillable="true" ma:displayName="Doc Date" ma:format="DateOnly" ma:internalName="DocDate" ma:readOnly="false">
      <xsd:simpleType>
        <xsd:restriction base="dms:DateTime"/>
      </xsd:simpleType>
    </xsd:element>
    <xsd:element name="DocYear" ma:index="17" nillable="true" ma:displayName="Doc Year" ma:internalName="DocYear" ma:readOnly="false">
      <xsd:simpleType>
        <xsd:restriction base="dms:Number"/>
      </xsd:simpleType>
    </xsd:element>
    <xsd:element name="Issue" ma:index="18" nillable="true" ma:displayName="Issue" ma:internalName="Issue" ma:readOnly="false">
      <xsd:simpleType>
        <xsd:restriction base="dms:Text"/>
      </xsd:simpleType>
    </xsd:element>
    <xsd:element name="IssueNum" ma:index="19" nillable="true" ma:displayName="IssueNum" ma:internalName="IssueNum"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OldDocID xmlns="93657dfc-095c-47d7-98dc-273907ae11ad" xsi:nil="true"/>
    <DateTag xmlns="93657dfc-095c-47d7-98dc-273907ae11ad" xsi:nil="true"/>
    <DocAuthor xmlns="93657dfc-095c-47d7-98dc-273907ae11ad" xsi:nil="true"/>
    <DocYear xmlns="93657dfc-095c-47d7-98dc-273907ae11ad">2019</DocYear>
    <ScanType xmlns="93657dfc-095c-47d7-98dc-273907ae11ad" xsi:nil="true"/>
    <DocDate xmlns="93657dfc-095c-47d7-98dc-273907ae11ad" xsi:nil="true"/>
    <Issue xmlns="93657dfc-095c-47d7-98dc-273907ae11ad" xsi:nil="true"/>
    <IssueNum xmlns="93657dfc-095c-47d7-98dc-273907ae11ad" xsi:nil="true"/>
    <OldFileID xmlns="93657dfc-095c-47d7-98dc-273907ae11ad" xsi:nil="true"/>
    <_dlc_DocId xmlns="93657dfc-095c-47d7-98dc-273907ae11ad">2SNEJPDDRKTW-22-710</_dlc_DocId>
    <_dlc_DocIdUrl xmlns="93657dfc-095c-47d7-98dc-273907ae11ad">
      <Url>https://documents.adventistarchives.org/_layouts/DocIdRedir.aspx?ID=2SNEJPDDRKTW-22-710</Url>
      <Description>2SNEJPDDRKTW-22-710</Description>
    </_dlc_DocIdUrl>
  </documentManagement>
</p:properties>
</file>

<file path=customXml/itemProps1.xml><?xml version="1.0" encoding="utf-8"?>
<ds:datastoreItem xmlns:ds="http://schemas.openxmlformats.org/officeDocument/2006/customXml" ds:itemID="{00909F8E-D5A7-4DC9-8428-16B0DC4D5C5E}"/>
</file>

<file path=customXml/itemProps2.xml><?xml version="1.0" encoding="utf-8"?>
<ds:datastoreItem xmlns:ds="http://schemas.openxmlformats.org/officeDocument/2006/customXml" ds:itemID="{9E9ADE22-2EA6-4AEB-8A61-0A93489ABE93}"/>
</file>

<file path=customXml/itemProps3.xml><?xml version="1.0" encoding="utf-8"?>
<ds:datastoreItem xmlns:ds="http://schemas.openxmlformats.org/officeDocument/2006/customXml" ds:itemID="{CE307EAE-AC5E-4D1F-B43A-CCC74A908674}"/>
</file>

<file path=customXml/itemProps4.xml><?xml version="1.0" encoding="utf-8"?>
<ds:datastoreItem xmlns:ds="http://schemas.openxmlformats.org/officeDocument/2006/customXml" ds:itemID="{6FC78267-33B6-4481-A105-2AFC294D7542}"/>
</file>

<file path=docProps/app.xml><?xml version="1.0" encoding="utf-8"?>
<Properties xmlns="http://schemas.openxmlformats.org/officeDocument/2006/extended-properties" xmlns:vt="http://schemas.openxmlformats.org/officeDocument/2006/docPropsVTypes">
  <Template>{B2327391-2853-3E4E-BA0C-21BFA0A79A56}tf10001122</Template>
  <TotalTime>10231</TotalTime>
  <Words>2867</Words>
  <Application>Microsoft Macintosh PowerPoint</Application>
  <PresentationFormat>Widescreen</PresentationFormat>
  <Paragraphs>322</Paragraphs>
  <Slides>43</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Book</vt:lpstr>
      <vt:lpstr>Calibri</vt:lpstr>
      <vt:lpstr>Trebuchet MS</vt:lpstr>
      <vt:lpstr>Tw Cen MT</vt:lpstr>
      <vt:lpstr>Tw Cen MT Condensed</vt:lpstr>
      <vt:lpstr>Wingdings</vt:lpstr>
      <vt:lpstr>Circuit</vt:lpstr>
      <vt:lpstr>Introduction to DIGITAL Records Management</vt:lpstr>
      <vt:lpstr>Overview</vt:lpstr>
      <vt:lpstr>PowerPoint Presentation</vt:lpstr>
      <vt:lpstr>PowerPoint Presentation</vt:lpstr>
      <vt:lpstr>Why is Electronic Records Management Important?</vt:lpstr>
      <vt:lpstr>Interesting Facts</vt:lpstr>
      <vt:lpstr>Benefits of Properly Managing Electronic Records</vt:lpstr>
      <vt:lpstr>TYPES OF ELECTRONIC RECORDS</vt:lpstr>
      <vt:lpstr>Guidelines for Managing Electronic Records</vt:lpstr>
      <vt:lpstr>Electronic Records should be:</vt:lpstr>
      <vt:lpstr>Reliably &amp; Securely Maintained</vt:lpstr>
      <vt:lpstr>Retained in accordance with retention schedule</vt:lpstr>
      <vt:lpstr>Supported by processes, procedures, and tools</vt:lpstr>
      <vt:lpstr>Preserved appropriately</vt:lpstr>
      <vt:lpstr>Accessible and retrievable</vt:lpstr>
      <vt:lpstr>Accessible and retrievable</vt:lpstr>
      <vt:lpstr>Basic Components of an Electronic Document Management System</vt:lpstr>
      <vt:lpstr>Document Repository</vt:lpstr>
      <vt:lpstr>Best Practices for Folders</vt:lpstr>
      <vt:lpstr>Organizational Folder Structure</vt:lpstr>
      <vt:lpstr>Record Type Folder Structure</vt:lpstr>
      <vt:lpstr>Integration with Desktop Applications</vt:lpstr>
      <vt:lpstr>Check-In and Check-Out</vt:lpstr>
      <vt:lpstr>Auditing &amp; Security</vt:lpstr>
      <vt:lpstr>Auditing &amp; Security</vt:lpstr>
      <vt:lpstr>Classification and Indexing</vt:lpstr>
      <vt:lpstr>Search and Retrieval</vt:lpstr>
      <vt:lpstr>Retention and Disposal of Electronic Records</vt:lpstr>
      <vt:lpstr>QUESTIONS</vt:lpstr>
      <vt:lpstr>e-mail policy &amp; usage guide</vt:lpstr>
      <vt:lpstr>Who owns the Email you compose from an organization Email address? (E.G. ekings@wad.adventist.org)</vt:lpstr>
      <vt:lpstr>Use organizational email system</vt:lpstr>
      <vt:lpstr>Use organizational email system</vt:lpstr>
      <vt:lpstr>Do not use cloud based email systems</vt:lpstr>
      <vt:lpstr>Do not use cloud based email systems</vt:lpstr>
      <vt:lpstr>Records to Keep</vt:lpstr>
      <vt:lpstr>Records to Keep</vt:lpstr>
      <vt:lpstr>Records to Delete</vt:lpstr>
      <vt:lpstr>Records to Delete</vt:lpstr>
      <vt:lpstr>Priorities for Preservation</vt:lpstr>
      <vt:lpstr>Other guidelines</vt:lpstr>
      <vt:lpstr>Methods to Promote Email Policy &amp; Guidelines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Records Management - Part 1 (2019)</dc:title>
  <dc:creator>Kenrie Hylton</dc:creator>
  <cp:lastModifiedBy>Hylton, Kenrie</cp:lastModifiedBy>
  <cp:revision>241</cp:revision>
  <dcterms:created xsi:type="dcterms:W3CDTF">2017-05-02T20:05:21Z</dcterms:created>
  <dcterms:modified xsi:type="dcterms:W3CDTF">2019-05-28T14:13:14Z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0x010100B780B9765D18EC489F727F2F20C2F10800185CB8586FA8064ABCD6DCF8B59CCD79</vt:lpwstr>
  </property>
  <property fmtid="{D5CDD505-2E9C-101B-9397-08002B2CF9AE}" pid="3" name="_dlc_DocIdItemGuid">
    <vt:lpwstr>d9717766-cd02-4b1d-9d2e-276f1c0aa6c7</vt:lpwstr>
  </property>
</Properties>
</file>